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2" r:id="rId16"/>
    <p:sldId id="274" r:id="rId17"/>
    <p:sldId id="278" r:id="rId18"/>
    <p:sldId id="275" r:id="rId19"/>
    <p:sldId id="276" r:id="rId20"/>
    <p:sldId id="277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000"/>
    <a:srgbClr val="003366"/>
    <a:srgbClr val="336699"/>
    <a:srgbClr val="0000FF"/>
    <a:srgbClr val="F9F9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5538" autoAdjust="0"/>
  </p:normalViewPr>
  <p:slideViewPr>
    <p:cSldViewPr snapToGrid="0" snapToObjects="1">
      <p:cViewPr>
        <p:scale>
          <a:sx n="80" d="100"/>
          <a:sy n="80" d="100"/>
        </p:scale>
        <p:origin x="-107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A0697-151F-B94B-9CEE-02C5FD333F4C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1FEC-A16F-0B4B-A101-029087B4F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62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1FEC-A16F-0B4B-A101-029087B4F0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39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FDA9122-09D5-4A34-8883-C2884CEA6EC4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EFF3B59-BCEE-46E3-8970-B74BD7F04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53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F51160-8DAF-4909-801D-CC8740BFEE83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38827D-BC7A-4A0B-9E57-D82E83CBA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87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FD89B2-8743-4350-ADDF-9B11079E922E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564AF4-2C26-4299-B127-5A44329C9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32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1ED6BF0-D33F-4934-989E-B6741B34C37C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73753C-40E9-428E-BF3C-AD918EDEB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919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E6D178-317B-486F-998B-416600665B8B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AAA8B82-D3C2-412C-B020-080D34301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523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6B12C2C-D7A6-4761-AE0D-531DA96115F6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B82F608-6991-4C51-9E7F-1F5E0641F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55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D40A6B-5226-4E6C-8AE3-FCA7B22C43B7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4D60A0E-C4A3-4495-9870-557FC1FD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653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B7249DC-25B8-47A1-9575-6EAE1668B172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76FC67-8C56-4D9C-8E2E-D68DAC4EE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918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2364CBE-FC04-4CAC-ACB3-4D40AE84096D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BA30DBE-B304-4DC1-AC6D-3418D41F6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054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72B2BDC-9D5C-4745-87D7-0B90F4BC6834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95B01A9-71BD-42DA-AF3D-621C61000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8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F88FBE0-688D-4DBD-8AD1-2E17F6AD3C07}" type="datetimeFigureOut">
              <a:rPr lang="en-US"/>
              <a:pPr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70DF6B4-C214-41EE-9F83-575B601B8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6742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715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943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200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972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99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989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74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033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42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741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37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59A764-2025-9C41-A3D1-48237446A3D5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AAE738-837A-024F-97BF-24BB6D2D8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BAC8EEB-94B9-47DD-BA14-4320602353B8}" type="datetimeFigureOut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9BDFE39-CA6E-4897-BE81-28468A5CA8B2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28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C6B5-4803-47B5-BFE6-52E32D29053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18/04/61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0397F5B-6E69-4979-8D45-14AD3A3BEF4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95700"/>
            <a:ext cx="6553200" cy="457200"/>
          </a:xfrm>
        </p:spPr>
        <p:txBody>
          <a:bodyPr/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ดร.แมน ปุโรทกานนท์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989533"/>
            <a:ext cx="6629400" cy="1219201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การจัดการภัยพิบัติระดับพื้นที่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0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1367" y="1637414"/>
            <a:ext cx="4455042" cy="4369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การป้องกันและบรรเทาสาธารณภัยแห่งชาติ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3" y="1752600"/>
            <a:ext cx="4669399" cy="4373563"/>
          </a:xfrm>
        </p:spPr>
        <p:txBody>
          <a:bodyPr>
            <a:noAutofit/>
          </a:bodyPr>
          <a:lstStyle/>
          <a:p>
            <a:pPr marL="635508" lvl="1" indent="-342900">
              <a:lnSpc>
                <a:spcPct val="107000"/>
              </a:lnSpc>
              <a:buSzPts val="1400"/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พระราชบัญญัติป้องกันและ</a:t>
            </a:r>
            <a:r>
              <a:rPr lang="th-TH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บรรเทาสาธารณภัย </a:t>
            </a:r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พ.ศ.</a:t>
            </a:r>
            <a:r>
              <a:rPr lang="en-US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2550</a:t>
            </a:r>
          </a:p>
          <a:p>
            <a:pPr marL="635508" lvl="1" indent="-342900">
              <a:lnSpc>
                <a:spcPct val="107000"/>
              </a:lnSpc>
              <a:buSzPts val="1400"/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แผนการป้องกันและบรรเทาสาธารณภัยแห่งชาติ พ.ศ. </a:t>
            </a:r>
            <a:r>
              <a:rPr lang="en-US" b="1" dirty="0">
                <a:solidFill>
                  <a:srgbClr val="C00000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2558 </a:t>
            </a:r>
            <a:r>
              <a:rPr lang="en-US" dirty="0">
                <a:solidFill>
                  <a:srgbClr val="C00000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</a:p>
          <a:p>
            <a:pPr marL="969963" lvl="2" indent="-342900">
              <a:lnSpc>
                <a:spcPct val="107000"/>
              </a:lnSpc>
              <a:buSzPts val="1400"/>
              <a:buFont typeface="Wingdings" charset="2"/>
              <a:buChar char="ü"/>
              <a:tabLst>
                <a:tab pos="457200" algn="l"/>
              </a:tabLst>
            </a:pPr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เน้นการลดความเสี่ยงจากสาธารณภัย</a:t>
            </a:r>
          </a:p>
          <a:p>
            <a:pPr marL="969963" lvl="2" indent="-342900">
              <a:lnSpc>
                <a:spcPct val="107000"/>
              </a:lnSpc>
              <a:buSzPts val="1400"/>
              <a:buFont typeface="Wingdings" charset="2"/>
              <a:buChar char="ü"/>
              <a:tabLst>
                <a:tab pos="457200" algn="l"/>
              </a:tabLst>
            </a:pPr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บูรณาการจัดการในภาวะฉุกเฉิน</a:t>
            </a:r>
          </a:p>
          <a:p>
            <a:pPr marL="969963" lvl="2" indent="-342900">
              <a:lnSpc>
                <a:spcPct val="107000"/>
              </a:lnSpc>
              <a:buSzPts val="1400"/>
              <a:buFont typeface="Wingdings" charset="2"/>
              <a:buChar char="ü"/>
              <a:tabLst>
                <a:tab pos="457200" algn="l"/>
              </a:tabLst>
            </a:pPr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เพิ่มประสิทธิภาพการฟื้นฟูอย่างยั่งยืน</a:t>
            </a:r>
          </a:p>
          <a:p>
            <a:pPr marL="969963" lvl="2" indent="-342900">
              <a:lnSpc>
                <a:spcPct val="107000"/>
              </a:lnSpc>
              <a:buSzPts val="1400"/>
              <a:buFont typeface="Wingdings" charset="2"/>
              <a:buChar char="ü"/>
              <a:tabLst>
                <a:tab pos="457200" algn="l"/>
              </a:tabLst>
            </a:pPr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การส่งเสริมความร่วมมือระหว่างประเทศ</a:t>
            </a:r>
            <a:endParaRPr lang="en-US" sz="2000" b="1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marL="114300" indent="0">
              <a:buNone/>
            </a:pP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6010275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วงจรการจัดการความเสี่ยงจากภัยพิบัติ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ที่มา: ดัดแปลงจากศูนย์เตรียมความพร้อมป้องกันภัยพิบัติแห่งเอเชีย, 2556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73091" y="1752089"/>
            <a:ext cx="4002990" cy="4158025"/>
            <a:chOff x="4273340" y="50809"/>
            <a:chExt cx="4002990" cy="4158025"/>
          </a:xfrm>
        </p:grpSpPr>
        <p:sp>
          <p:nvSpPr>
            <p:cNvPr id="8" name="Oval 7"/>
            <p:cNvSpPr/>
            <p:nvPr/>
          </p:nvSpPr>
          <p:spPr>
            <a:xfrm>
              <a:off x="4785301" y="796029"/>
              <a:ext cx="2997729" cy="28634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082696" y="1040590"/>
              <a:ext cx="1193634" cy="1095154"/>
              <a:chOff x="6081825" y="850602"/>
              <a:chExt cx="1193634" cy="109515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081825" y="850602"/>
                <a:ext cx="1193634" cy="1095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21563" y="1099356"/>
                <a:ext cx="114326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1400" b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การเผชิญเหตุการณ์</a:t>
                </a:r>
                <a:endParaRPr lang="th-TH" sz="1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r>
                  <a:rPr lang="th-TH" sz="1400" b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ฉุกเฉิน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SarabunPSK" pitchFamily="34" charset="-34"/>
                    <a:cs typeface="TH SarabunPSK" pitchFamily="34" charset="-34"/>
                  </a:rPr>
                  <a:t>Response</a:t>
                </a:r>
                <a:endParaRPr lang="th-TH" sz="14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080516" y="2456179"/>
              <a:ext cx="1179464" cy="1099372"/>
              <a:chOff x="6095996" y="2424220"/>
              <a:chExt cx="1179464" cy="109875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6095996" y="2424220"/>
                <a:ext cx="1179464" cy="109875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325476" y="2719110"/>
                <a:ext cx="742511" cy="55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1500" b="1" dirty="0" smtClean="0">
                    <a:latin typeface="TH SarabunPSK" pitchFamily="34" charset="-34"/>
                    <a:cs typeface="TH SarabunPSK" pitchFamily="34" charset="-34"/>
                  </a:rPr>
                  <a:t>การฟื้นฟู</a:t>
                </a:r>
              </a:p>
              <a:p>
                <a:pPr algn="ctr"/>
                <a:r>
                  <a:rPr lang="en-US" sz="1500" b="1" dirty="0" smtClean="0">
                    <a:latin typeface="TH SarabunPSK" pitchFamily="34" charset="-34"/>
                    <a:cs typeface="TH SarabunPSK" pitchFamily="34" charset="-34"/>
                  </a:rPr>
                  <a:t>Recovery</a:t>
                </a:r>
                <a:endParaRPr lang="th-TH" sz="15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758611" y="3110076"/>
              <a:ext cx="1180131" cy="1098758"/>
              <a:chOff x="4972104" y="2555354"/>
              <a:chExt cx="1180131" cy="1098758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972436" y="2555354"/>
                <a:ext cx="1179464" cy="109875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72104" y="2689505"/>
                <a:ext cx="1180131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1500" b="1" dirty="0" smtClean="0">
                    <a:latin typeface="TH SarabunPSK" pitchFamily="34" charset="-34"/>
                    <a:cs typeface="TH SarabunPSK" pitchFamily="34" charset="-34"/>
                  </a:rPr>
                  <a:t>การประเมิน</a:t>
                </a:r>
              </a:p>
              <a:p>
                <a:pPr algn="ctr"/>
                <a:r>
                  <a:rPr lang="th-TH" sz="1500" b="1" dirty="0" smtClean="0">
                    <a:latin typeface="TH SarabunPSK" pitchFamily="34" charset="-34"/>
                    <a:cs typeface="TH SarabunPSK" pitchFamily="34" charset="-34"/>
                  </a:rPr>
                  <a:t>ความเสี่ยง</a:t>
                </a:r>
              </a:p>
              <a:p>
                <a:pPr algn="ctr"/>
                <a:r>
                  <a:rPr lang="en-US" sz="1500" b="1" dirty="0" smtClean="0">
                    <a:latin typeface="TH SarabunPSK" pitchFamily="34" charset="-34"/>
                    <a:cs typeface="TH SarabunPSK" pitchFamily="34" charset="-34"/>
                  </a:rPr>
                  <a:t>Risk Assessment</a:t>
                </a:r>
                <a:endParaRPr lang="th-TH" sz="15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73769" y="2471555"/>
              <a:ext cx="1179464" cy="1098758"/>
              <a:chOff x="4927384" y="2689505"/>
              <a:chExt cx="1179464" cy="109875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927384" y="2689505"/>
                <a:ext cx="1179464" cy="109875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37990" y="2763936"/>
                <a:ext cx="98456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1500" b="1" dirty="0" smtClean="0">
                    <a:latin typeface="TH SarabunPSK" pitchFamily="34" charset="-34"/>
                    <a:cs typeface="TH SarabunPSK" pitchFamily="34" charset="-34"/>
                  </a:rPr>
                  <a:t>การป้องกันและ</a:t>
                </a:r>
              </a:p>
              <a:p>
                <a:pPr algn="ctr"/>
                <a:r>
                  <a:rPr lang="th-TH" sz="1500" b="1" dirty="0" smtClean="0">
                    <a:latin typeface="TH SarabunPSK" pitchFamily="34" charset="-34"/>
                    <a:cs typeface="TH SarabunPSK" pitchFamily="34" charset="-34"/>
                  </a:rPr>
                  <a:t>ลดผลกระทบ</a:t>
                </a:r>
              </a:p>
              <a:p>
                <a:pPr algn="ctr"/>
                <a:r>
                  <a:rPr lang="en-US" sz="1500" b="1" dirty="0" smtClean="0">
                    <a:latin typeface="TH SarabunPSK" pitchFamily="34" charset="-34"/>
                    <a:cs typeface="TH SarabunPSK" pitchFamily="34" charset="-34"/>
                  </a:rPr>
                  <a:t>Prevention&amp;</a:t>
                </a:r>
              </a:p>
              <a:p>
                <a:pPr algn="ctr"/>
                <a:r>
                  <a:rPr lang="en-US" sz="1500" b="1" dirty="0" smtClean="0">
                    <a:latin typeface="TH SarabunPSK" pitchFamily="34" charset="-34"/>
                    <a:cs typeface="TH SarabunPSK" pitchFamily="34" charset="-34"/>
                  </a:rPr>
                  <a:t>Mitigation</a:t>
                </a:r>
                <a:endParaRPr lang="th-TH" sz="15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73340" y="1103423"/>
              <a:ext cx="1326005" cy="1098758"/>
              <a:chOff x="4877901" y="2555354"/>
              <a:chExt cx="1326005" cy="109875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972436" y="2555354"/>
                <a:ext cx="1179464" cy="109875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877901" y="2880899"/>
                <a:ext cx="132600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1500" b="1" dirty="0" smtClean="0">
                    <a:latin typeface="TH SarabunPSK" pitchFamily="34" charset="-34"/>
                    <a:cs typeface="TH SarabunPSK" pitchFamily="34" charset="-34"/>
                  </a:rPr>
                  <a:t>การเตรียมความพร้อม</a:t>
                </a:r>
              </a:p>
              <a:p>
                <a:pPr algn="ctr"/>
                <a:r>
                  <a:rPr lang="en-US" sz="1500" b="1" dirty="0" smtClean="0">
                    <a:latin typeface="TH SarabunPSK" pitchFamily="34" charset="-34"/>
                    <a:cs typeface="TH SarabunPSK" pitchFamily="34" charset="-34"/>
                  </a:rPr>
                  <a:t>Preparedness</a:t>
                </a:r>
                <a:endParaRPr lang="th-TH" sz="15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85054" y="50809"/>
              <a:ext cx="1978040" cy="1286540"/>
              <a:chOff x="4657707" y="284735"/>
              <a:chExt cx="1978040" cy="1286540"/>
            </a:xfrm>
          </p:grpSpPr>
          <p:sp>
            <p:nvSpPr>
              <p:cNvPr id="26" name="Explosion 1 25"/>
              <p:cNvSpPr/>
              <p:nvPr/>
            </p:nvSpPr>
            <p:spPr>
              <a:xfrm>
                <a:off x="4657707" y="284735"/>
                <a:ext cx="1978040" cy="1286540"/>
              </a:xfrm>
              <a:prstGeom prst="irregularSeal1">
                <a:avLst/>
              </a:prstGeom>
              <a:solidFill>
                <a:srgbClr val="3366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43981" y="635617"/>
                <a:ext cx="12054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เกิดภัยพิบัติ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Disaster Impact</a:t>
                </a:r>
                <a:endPara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15" name="Flowchart: Merge 14"/>
            <p:cNvSpPr/>
            <p:nvPr/>
          </p:nvSpPr>
          <p:spPr>
            <a:xfrm rot="18506770">
              <a:off x="7038288" y="949358"/>
              <a:ext cx="172081" cy="211537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Flowchart: Merge 15"/>
            <p:cNvSpPr/>
            <p:nvPr/>
          </p:nvSpPr>
          <p:spPr>
            <a:xfrm rot="7467770">
              <a:off x="5569547" y="3408366"/>
              <a:ext cx="115842" cy="192246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Flowchart: Merge 16"/>
            <p:cNvSpPr/>
            <p:nvPr/>
          </p:nvSpPr>
          <p:spPr>
            <a:xfrm rot="3285260">
              <a:off x="7018275" y="3334143"/>
              <a:ext cx="133428" cy="211685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Flowchart: Merge 17"/>
            <p:cNvSpPr/>
            <p:nvPr/>
          </p:nvSpPr>
          <p:spPr>
            <a:xfrm rot="10508524">
              <a:off x="4726002" y="2261579"/>
              <a:ext cx="131599" cy="195237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Flowchart: Merge 18"/>
            <p:cNvSpPr/>
            <p:nvPr/>
          </p:nvSpPr>
          <p:spPr>
            <a:xfrm rot="1154099">
              <a:off x="7733676" y="2213637"/>
              <a:ext cx="113718" cy="177814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Flowchart: Merge 19"/>
            <p:cNvSpPr/>
            <p:nvPr/>
          </p:nvSpPr>
          <p:spPr>
            <a:xfrm rot="13999543">
              <a:off x="5417325" y="914130"/>
              <a:ext cx="111252" cy="21591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504806" y="1050258"/>
              <a:ext cx="1588799" cy="236380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9" idx="1"/>
            </p:cNvCxnSpPr>
            <p:nvPr/>
          </p:nvCxnSpPr>
          <p:spPr>
            <a:xfrm flipV="1">
              <a:off x="6348676" y="2293178"/>
              <a:ext cx="1415017" cy="9366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341705" y="2174948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ก่อนเกิดภัย</a:t>
              </a:r>
              <a:endPara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08811" y="1511514"/>
              <a:ext cx="997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ระหว่างเกิดภัย</a:t>
              </a:r>
              <a:endParaRPr lang="th-TH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52605" y="2344426"/>
              <a:ext cx="9444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500" b="1" dirty="0" smtClean="0">
                  <a:solidFill>
                    <a:srgbClr val="003366"/>
                  </a:solidFill>
                  <a:latin typeface="TH SarabunPSK" pitchFamily="34" charset="-34"/>
                  <a:cs typeface="TH SarabunPSK" pitchFamily="34" charset="-34"/>
                </a:rPr>
                <a:t>ระหว่างเกิดภัย</a:t>
              </a:r>
              <a:endParaRPr lang="th-TH" sz="1500" b="1" dirty="0">
                <a:solidFill>
                  <a:srgbClr val="003366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415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55947"/>
            <a:ext cx="8260672" cy="1039427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แนวทางการ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ลดทอนความเสี่ยงด้านต่างๆ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01628" y="1124620"/>
            <a:ext cx="4248472" cy="5472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60" y="3080839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ระดับโลก </a:t>
            </a:r>
            <a:endParaRPr lang="th-TH" sz="24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766048" y="1484660"/>
            <a:ext cx="2300038" cy="5328592"/>
          </a:xfrm>
          <a:prstGeom prst="downArrow">
            <a:avLst>
              <a:gd name="adj1" fmla="val 79144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 flipV="1">
            <a:off x="4922070" y="908594"/>
            <a:ext cx="2300038" cy="5688633"/>
          </a:xfrm>
          <a:prstGeom prst="downArrow">
            <a:avLst>
              <a:gd name="adj1" fmla="val 79144"/>
              <a:gd name="adj2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7698" y="1458383"/>
            <a:ext cx="1989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ลด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อย่าง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8344" y="1907526"/>
            <a:ext cx="170099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การเสียชีวิต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8344" y="2435280"/>
            <a:ext cx="17154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ผู้ได้รับผลกระทบ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9464" y="3385900"/>
            <a:ext cx="17243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สูญเสียด้านเศรษฐกิจ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8344" y="4307488"/>
            <a:ext cx="171549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เสียหายต่อสาธารณูปโภค สาธารณูปการ และบริการพื้นฐาน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33076" y="1484660"/>
            <a:ext cx="1989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เพิ่ม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อย่าง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3077" y="1933803"/>
            <a:ext cx="170099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แผน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ยุทธศาสตร์ ลดความเสี่ยงระดับชาติ และระดับท้องถิ่น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05884" y="3572892"/>
            <a:ext cx="171549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ให้ความช่วยเหลือระหว่างประเทศ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09704" y="4859745"/>
            <a:ext cx="172437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เข้าถึงข้อมูลการแจ้งเตือนภัยล่วงหน้าและข้อมูลความเสี่ยง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71600" y="4437112"/>
            <a:ext cx="7056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5616" y="2348880"/>
            <a:ext cx="0" cy="2088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15816" y="2353450"/>
            <a:ext cx="0" cy="2088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6216" y="2353450"/>
            <a:ext cx="0" cy="2088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6016" y="2348880"/>
            <a:ext cx="0" cy="2088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sweetclipart.com/multisite/sweetclipart/files/little_rain_clou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4439"/>
            <a:ext cx="1656184" cy="1175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s.steps.dragoart.com/how-to-draw-a-river-step-6_1_000000053201_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01"/>
          <a:stretch/>
        </p:blipFill>
        <p:spPr bwMode="auto">
          <a:xfrm>
            <a:off x="3995936" y="1628799"/>
            <a:ext cx="1440160" cy="1052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4126" y="1531531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สาเหตุธรรมชาติ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1396" y="1661899"/>
            <a:ext cx="2194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การใช้-จัดการทรัพยากร </a:t>
            </a:r>
          </a:p>
          <a:p>
            <a:pPr algn="ctr" defTabSz="914400"/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มีผลกระทบทางลบ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9994" y="1164769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การจัดการทางน้ำ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6860" y="1661899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ความเปราะบาง</a:t>
            </a:r>
          </a:p>
          <a:p>
            <a:pPr defTabSz="914400"/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ทางโครงสร้าง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71600" y="4653136"/>
            <a:ext cx="5328592" cy="504056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6054" y="4581128"/>
            <a:ext cx="190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การจัดการ</a:t>
            </a:r>
          </a:p>
          <a:p>
            <a:pPr algn="ctr" defTabSz="914400"/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ทรัพยากร (น้ำ) สวล.แบบสมดุล</a:t>
            </a:r>
          </a:p>
        </p:txBody>
      </p:sp>
      <p:sp>
        <p:nvSpPr>
          <p:cNvPr id="13" name="Oval 12"/>
          <p:cNvSpPr/>
          <p:nvPr/>
        </p:nvSpPr>
        <p:spPr>
          <a:xfrm rot="20546689">
            <a:off x="7109039" y="4523325"/>
            <a:ext cx="1956473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6850" y="5550624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3200" b="1" u="sng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ภัย </a:t>
            </a:r>
            <a:r>
              <a:rPr lang="en-US" sz="3200" b="1" u="sng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u="sng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ลักษณะ / ความรุนแรง-ผลกระทบ</a:t>
            </a:r>
          </a:p>
        </p:txBody>
      </p:sp>
    </p:spTree>
    <p:extLst>
      <p:ext uri="{BB962C8B-B14F-4D97-AF65-F5344CB8AC3E}">
        <p14:creationId xmlns="" xmlns:p14="http://schemas.microsoft.com/office/powerpoint/2010/main" val="33621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3"/>
          <p:cNvSpPr>
            <a:spLocks noChangeArrowheads="1"/>
          </p:cNvSpPr>
          <p:nvPr/>
        </p:nvSpPr>
        <p:spPr bwMode="auto">
          <a:xfrm>
            <a:off x="152400" y="2100263"/>
            <a:ext cx="2286000" cy="4114800"/>
          </a:xfrm>
          <a:prstGeom prst="homePlat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67" name="Title 1"/>
          <p:cNvSpPr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solidFill>
            <a:schemeClr val="accent2">
              <a:lumMod val="20000"/>
              <a:lumOff val="80000"/>
              <a:alpha val="39999"/>
            </a:schemeClr>
          </a:solidFill>
          <a:ln>
            <a:noFill/>
          </a:ln>
          <a:ex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black"/>
                </a:solidFill>
                <a:cs typeface="Angsana New"/>
              </a:rPr>
              <a:t>การขยายตัวของความเสี่ยงภัย</a:t>
            </a:r>
            <a:endParaRPr lang="en-US" sz="4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387350" y="1471613"/>
            <a:ext cx="1157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800" b="1">
                <a:solidFill>
                  <a:srgbClr val="000000"/>
                </a:solidFill>
                <a:cs typeface="Angsana New" pitchFamily="18" charset="-34"/>
              </a:rPr>
              <a:t>โครงสร้าง</a:t>
            </a:r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71438" y="2549525"/>
            <a:ext cx="2368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  การ</a:t>
            </a:r>
            <a:r>
              <a:rPr lang="th-TH" altLang="en-US" sz="2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เข้าไม่ถึง</a:t>
            </a:r>
            <a:endParaRPr lang="en-US" altLang="en-US" sz="24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-อำนาจ</a:t>
            </a:r>
            <a:endParaRPr lang="en-US" altLang="en-US" sz="2400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-การจัดการทรัพยากร</a:t>
            </a:r>
            <a:endParaRPr lang="en-US" altLang="en-US" sz="2400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-โครงสร้างทางสังคม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 เศรษฐกิจและการเมือง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endParaRPr lang="en-US" altLang="en-US" sz="2400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2438400" y="2100263"/>
            <a:ext cx="2286000" cy="4114800"/>
          </a:xfrm>
          <a:prstGeom prst="homePlat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2744788" y="1428750"/>
            <a:ext cx="931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800" b="1">
                <a:solidFill>
                  <a:srgbClr val="000000"/>
                </a:solidFill>
                <a:cs typeface="Angsana New" pitchFamily="18" charset="-34"/>
              </a:rPr>
              <a:t>ช่องว่าง</a:t>
            </a:r>
            <a:endParaRPr lang="en-US" altLang="en-US" sz="28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2214563" y="1286183"/>
            <a:ext cx="225093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ngsana New" pitchFamily="18" charset="-34"/>
                <a:cs typeface="Arial" pitchFamily="34" charset="0"/>
              </a:rPr>
              <a:t>     </a:t>
            </a:r>
            <a:endParaRPr lang="th-TH" altLang="en-US" sz="2400" dirty="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endParaRPr lang="th-TH" altLang="en-US" sz="240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altLang="en-US" sz="2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กลไก</a:t>
            </a:r>
            <a:r>
              <a:rPr lang="th-TH" altLang="en-US" sz="2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เชิงสถาบัน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  ของท้องถิ่น</a:t>
            </a:r>
            <a:endParaRPr lang="en-US" altLang="en-US" sz="2400" b="1" dirty="0">
              <a:solidFill>
                <a:srgbClr val="C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-ความรู้และทักษะ</a:t>
            </a:r>
            <a:endParaRPr lang="en-US" altLang="en-US" sz="2400" dirty="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ngsana New" pitchFamily="18" charset="-34"/>
                <a:cs typeface="Arial" pitchFamily="34" charset="0"/>
              </a:rPr>
              <a:t>     </a:t>
            </a:r>
            <a:r>
              <a:rPr lang="th-TH" altLang="en-US" sz="2400" dirty="0" smtClean="0">
                <a:solidFill>
                  <a:srgbClr val="000000"/>
                </a:solidFill>
                <a:latin typeface="Angsana New" pitchFamily="18" charset="-34"/>
                <a:cs typeface="Arial" pitchFamily="34" charset="0"/>
              </a:rPr>
              <a:t>   </a:t>
            </a:r>
            <a:r>
              <a:rPr lang="en-US" altLang="en-US" sz="2400" dirty="0" smtClean="0">
                <a:solidFill>
                  <a:srgbClr val="000000"/>
                </a:solidFill>
                <a:latin typeface="Angsana New" pitchFamily="18" charset="-34"/>
                <a:cs typeface="Arial" pitchFamily="34" charset="0"/>
              </a:rPr>
              <a:t> </a:t>
            </a: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เฉพาะ</a:t>
            </a:r>
            <a:endParaRPr lang="en-US" altLang="en-US" sz="2400" dirty="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altLang="en-US" sz="24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-ตลาดและการลงทุน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    ในท้องถิ่น</a:t>
            </a:r>
            <a:endParaRPr lang="en-US" altLang="en-US" sz="2400" dirty="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altLang="en-US" sz="24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4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- ระบบข้อมูล-สื่อสาร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endParaRPr lang="th-TH" altLang="en-US" sz="240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 -ความเป็นสาธารณะ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ของการจัดการภัย</a:t>
            </a:r>
            <a:r>
              <a:rPr lang="en-US" altLang="en-US" sz="2400" dirty="0">
                <a:solidFill>
                  <a:srgbClr val="000000"/>
                </a:solidFill>
                <a:latin typeface="Angsana New" pitchFamily="18" charset="-34"/>
                <a:cs typeface="Arial" pitchFamily="34" charset="0"/>
              </a:rPr>
              <a:t> </a:t>
            </a:r>
          </a:p>
        </p:txBody>
      </p:sp>
      <p:sp>
        <p:nvSpPr>
          <p:cNvPr id="11273" name="AutoShape 14"/>
          <p:cNvSpPr>
            <a:spLocks noChangeArrowheads="1"/>
          </p:cNvSpPr>
          <p:nvPr/>
        </p:nvSpPr>
        <p:spPr bwMode="auto">
          <a:xfrm>
            <a:off x="4724400" y="2100263"/>
            <a:ext cx="2419350" cy="4114800"/>
          </a:xfrm>
          <a:prstGeom prst="homePlat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306" name="Rectangle 15"/>
          <p:cNvSpPr>
            <a:spLocks noChangeArrowheads="1"/>
          </p:cNvSpPr>
          <p:nvPr/>
        </p:nvSpPr>
        <p:spPr bwMode="auto">
          <a:xfrm>
            <a:off x="4567238" y="1471613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800" b="1">
                <a:solidFill>
                  <a:srgbClr val="000000"/>
                </a:solidFill>
                <a:cs typeface="Angsana New" pitchFamily="18" charset="-34"/>
              </a:rPr>
              <a:t>ภาวะความไม่ปลอดภัย</a:t>
            </a:r>
          </a:p>
        </p:txBody>
      </p:sp>
      <p:sp>
        <p:nvSpPr>
          <p:cNvPr id="55307" name="Rectangle 16"/>
          <p:cNvSpPr>
            <a:spLocks noChangeArrowheads="1"/>
          </p:cNvSpPr>
          <p:nvPr/>
        </p:nvSpPr>
        <p:spPr bwMode="auto">
          <a:xfrm>
            <a:off x="4705350" y="2185988"/>
            <a:ext cx="25098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สภาพทางกายภาพ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ที่เปราะบาง</a:t>
            </a:r>
            <a:endParaRPr lang="en-US" altLang="en-US" sz="2400" b="1" dirty="0">
              <a:solidFill>
                <a:srgbClr val="C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-</a:t>
            </a:r>
            <a:r>
              <a:rPr lang="th-TH" altLang="en-US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ที่ตั้งชุมชนอยู่ในที่เสี่ยง</a:t>
            </a:r>
            <a:endParaRPr lang="en-US" altLang="en-US" sz="2400" dirty="0">
              <a:solidFill>
                <a:srgbClr val="FF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-อาคารหรือโครงสร้าง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กีดขวางทางน้ำ</a:t>
            </a:r>
            <a:endParaRPr lang="en-US" altLang="en-US" sz="2400" dirty="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-</a:t>
            </a:r>
            <a:r>
              <a:rPr lang="th-TH" altLang="en-US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เศรษฐกิจท้องถิ่นไม่มั่นคง</a:t>
            </a:r>
            <a:endParaRPr lang="en-US" altLang="en-US" sz="2400" dirty="0">
              <a:solidFill>
                <a:srgbClr val="FF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-การดำรงชีพที่เสี่ยง</a:t>
            </a:r>
            <a:endParaRPr lang="en-US" altLang="en-US" sz="2400" dirty="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-สภาพสังคมเสี่ยง</a:t>
            </a:r>
            <a:endParaRPr lang="en-US" altLang="en-US" sz="2400" dirty="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-สถาบันของท้องถิ่น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ไม่เข้มแข็ง</a:t>
            </a:r>
          </a:p>
        </p:txBody>
      </p:sp>
      <p:sp>
        <p:nvSpPr>
          <p:cNvPr id="11276" name="AutoShape 18"/>
          <p:cNvSpPr>
            <a:spLocks noChangeArrowheads="1"/>
          </p:cNvSpPr>
          <p:nvPr/>
        </p:nvSpPr>
        <p:spPr bwMode="auto">
          <a:xfrm flipH="1">
            <a:off x="7162800" y="2100263"/>
            <a:ext cx="1828800" cy="4114800"/>
          </a:xfrm>
          <a:prstGeom prst="homePlate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309" name="Rectangle 19"/>
          <p:cNvSpPr>
            <a:spLocks noChangeArrowheads="1"/>
          </p:cNvSpPr>
          <p:nvPr/>
        </p:nvSpPr>
        <p:spPr bwMode="auto">
          <a:xfrm>
            <a:off x="7572375" y="142875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800" b="1">
                <a:solidFill>
                  <a:srgbClr val="000000"/>
                </a:solidFill>
                <a:cs typeface="Angsana New" pitchFamily="18" charset="-34"/>
              </a:rPr>
              <a:t>ภัย-พิบัติภัย</a:t>
            </a:r>
          </a:p>
        </p:txBody>
      </p:sp>
      <p:sp>
        <p:nvSpPr>
          <p:cNvPr id="55310" name="Rectangle 20"/>
          <p:cNvSpPr>
            <a:spLocks noChangeArrowheads="1"/>
          </p:cNvSpPr>
          <p:nvPr/>
        </p:nvSpPr>
        <p:spPr bwMode="auto">
          <a:xfrm>
            <a:off x="7696200" y="2008188"/>
            <a:ext cx="14192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-แผ่นดินไหว</a:t>
            </a:r>
            <a:endParaRPr lang="en-US" altLang="en-US" sz="240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-พายุต่างๆ</a:t>
            </a:r>
            <a:endParaRPr lang="en-US" altLang="en-US" sz="240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-น้ำท่วม</a:t>
            </a:r>
            <a:endParaRPr lang="en-US" altLang="en-US" sz="240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-ภูเขาไฟระเบิด</a:t>
            </a:r>
            <a:endParaRPr lang="en-US" altLang="en-US" sz="240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-ดินถล่ม</a:t>
            </a:r>
            <a:endParaRPr lang="en-US" altLang="en-US" sz="240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-ภาวะแห้งแล้ง</a:t>
            </a:r>
            <a:endParaRPr lang="en-US" altLang="en-US" sz="240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-เชื้อโรค -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ศัตรูพืช</a:t>
            </a:r>
            <a:endParaRPr lang="en-US" altLang="en-US" sz="2400">
              <a:solidFill>
                <a:srgbClr val="000000"/>
              </a:solidFill>
              <a:latin typeface="Angsana New" pitchFamily="18" charset="-34"/>
              <a:cs typeface="Arial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-อันตรายจาก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เทคโนโลยี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en-US" sz="24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</a:p>
        </p:txBody>
      </p:sp>
    </p:spTree>
    <p:extLst>
      <p:ext uri="{BB962C8B-B14F-4D97-AF65-F5344CB8AC3E}">
        <p14:creationId xmlns="" xmlns:p14="http://schemas.microsoft.com/office/powerpoint/2010/main" val="21521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14688" y="1571625"/>
            <a:ext cx="2500312" cy="2500313"/>
          </a:xfrm>
          <a:prstGeom prst="ellipse">
            <a:avLst/>
          </a:prstGeom>
          <a:solidFill>
            <a:srgbClr val="DBEEF4">
              <a:alpha val="50196"/>
            </a:srgb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71938" y="2857500"/>
            <a:ext cx="2500312" cy="2500313"/>
          </a:xfrm>
          <a:prstGeom prst="ellipse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00313" y="2857500"/>
            <a:ext cx="2500312" cy="2500313"/>
          </a:xfrm>
          <a:prstGeom prst="ellipse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128963" y="3916363"/>
            <a:ext cx="51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hangingPunct="1"/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ภัย</a:t>
            </a:r>
            <a:endParaRPr lang="en-US" sz="3200" b="1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786188" y="1928813"/>
            <a:ext cx="132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hangingPunct="1"/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ความเสี่ยง</a:t>
            </a:r>
            <a:endParaRPr lang="en-US" sz="3200" b="1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938713" y="3773488"/>
            <a:ext cx="177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hangingPunct="1"/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ความล่อแหลม</a:t>
            </a:r>
            <a:endParaRPr lang="en-US" sz="3200" b="1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75" y="6072188"/>
            <a:ext cx="8001000" cy="5842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“ความเสี่ยง (</a:t>
            </a:r>
            <a:r>
              <a:rPr lang="en-US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risk) = 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ภัย (</a:t>
            </a:r>
            <a:r>
              <a:rPr lang="en-US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hazard) x 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ความล่อแหลม (</a:t>
            </a:r>
            <a:r>
              <a:rPr lang="en-US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vulnerability)”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85750"/>
            <a:ext cx="91440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</a:rPr>
              <a:t>ปัจจัยที่มีผลต่อระดับความรุนแรงของภัยพิบัติ</a:t>
            </a:r>
            <a:endParaRPr lang="en-US" sz="3600" dirty="0">
              <a:solidFill>
                <a:prstClr val="black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4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89100"/>
            <a:ext cx="9144000" cy="516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ตัวอย่าง แผนที่ชุมชนที่แสดงถึงความเสี่ยงจากสาธารณภัยที่แตกต่างกันของครัวเรือน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AutoShape 2" descr="Image result for cloud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723947"/>
            <a:ext cx="781050" cy="48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 descr="Image resul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" t="3054" r="2801" b="55107"/>
          <a:stretch/>
        </p:blipFill>
        <p:spPr bwMode="auto">
          <a:xfrm flipH="1">
            <a:off x="4964532" y="1689100"/>
            <a:ext cx="3949700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Image resul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" t="3054" r="2801" b="2801"/>
          <a:stretch/>
        </p:blipFill>
        <p:spPr bwMode="auto">
          <a:xfrm>
            <a:off x="1014832" y="1689100"/>
            <a:ext cx="3949700" cy="48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48" y="1817956"/>
            <a:ext cx="1106067" cy="68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age result for house icon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Freeform 10"/>
          <p:cNvSpPr/>
          <p:nvPr/>
        </p:nvSpPr>
        <p:spPr>
          <a:xfrm>
            <a:off x="4267200" y="4826000"/>
            <a:ext cx="2032000" cy="1714500"/>
          </a:xfrm>
          <a:custGeom>
            <a:avLst/>
            <a:gdLst>
              <a:gd name="connsiteX0" fmla="*/ 0 w 2032000"/>
              <a:gd name="connsiteY0" fmla="*/ 0 h 1714500"/>
              <a:gd name="connsiteX1" fmla="*/ 1066800 w 2032000"/>
              <a:gd name="connsiteY1" fmla="*/ 381000 h 1714500"/>
              <a:gd name="connsiteX2" fmla="*/ 2032000 w 20320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0" h="1714500">
                <a:moveTo>
                  <a:pt x="0" y="0"/>
                </a:moveTo>
                <a:cubicBezTo>
                  <a:pt x="364066" y="47625"/>
                  <a:pt x="728133" y="95250"/>
                  <a:pt x="1066800" y="381000"/>
                </a:cubicBezTo>
                <a:cubicBezTo>
                  <a:pt x="1405467" y="666750"/>
                  <a:pt x="1718733" y="1190625"/>
                  <a:pt x="2032000" y="1714500"/>
                </a:cubicBezTo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AutoShape 9" descr="Image result for crop field icon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122" y="5667297"/>
            <a:ext cx="671512" cy="5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C:\Users\asus\Downloads\Household-Bungalow-icon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402" y="4089400"/>
            <a:ext cx="5826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C:\Users\asus\Downloads\Household-Bungalow-icon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695" y="2215993"/>
            <a:ext cx="5826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C:\Users\asus\Downloads\Household-Bungalow-icon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352" y="3672453"/>
            <a:ext cx="5826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:\Users\asus\Downloads\Household-Bungalow-icon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509" y="5683250"/>
            <a:ext cx="5826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C:\Users\asus\Downloads\Household-Bungalow-icon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720" y="4713956"/>
            <a:ext cx="5826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C:\Users\asus\Downloads\Household-Bungalow-icon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521" y="3880644"/>
            <a:ext cx="582613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6259" y="4672013"/>
            <a:ext cx="671512" cy="5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148" y="4953485"/>
            <a:ext cx="671512" cy="5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569" y="3727882"/>
            <a:ext cx="671512" cy="5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550" y="5210557"/>
            <a:ext cx="671512" cy="5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333" y="4857058"/>
            <a:ext cx="671512" cy="5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4009" y="3746366"/>
            <a:ext cx="671512" cy="5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Freeform 26"/>
          <p:cNvSpPr/>
          <p:nvPr/>
        </p:nvSpPr>
        <p:spPr>
          <a:xfrm>
            <a:off x="1903621" y="4387270"/>
            <a:ext cx="215900" cy="343329"/>
          </a:xfrm>
          <a:custGeom>
            <a:avLst/>
            <a:gdLst>
              <a:gd name="connsiteX0" fmla="*/ 38100 w 215900"/>
              <a:gd name="connsiteY0" fmla="*/ 0 h 343329"/>
              <a:gd name="connsiteX1" fmla="*/ 88900 w 215900"/>
              <a:gd name="connsiteY1" fmla="*/ 63500 h 343329"/>
              <a:gd name="connsiteX2" fmla="*/ 12700 w 215900"/>
              <a:gd name="connsiteY2" fmla="*/ 101600 h 343329"/>
              <a:gd name="connsiteX3" fmla="*/ 88900 w 215900"/>
              <a:gd name="connsiteY3" fmla="*/ 152400 h 343329"/>
              <a:gd name="connsiteX4" fmla="*/ 50800 w 215900"/>
              <a:gd name="connsiteY4" fmla="*/ 165100 h 343329"/>
              <a:gd name="connsiteX5" fmla="*/ 0 w 215900"/>
              <a:gd name="connsiteY5" fmla="*/ 177800 h 343329"/>
              <a:gd name="connsiteX6" fmla="*/ 76200 w 215900"/>
              <a:gd name="connsiteY6" fmla="*/ 228600 h 343329"/>
              <a:gd name="connsiteX7" fmla="*/ 114300 w 215900"/>
              <a:gd name="connsiteY7" fmla="*/ 254000 h 343329"/>
              <a:gd name="connsiteX8" fmla="*/ 165100 w 215900"/>
              <a:gd name="connsiteY8" fmla="*/ 266700 h 343329"/>
              <a:gd name="connsiteX9" fmla="*/ 63500 w 215900"/>
              <a:gd name="connsiteY9" fmla="*/ 279400 h 343329"/>
              <a:gd name="connsiteX10" fmla="*/ 76200 w 215900"/>
              <a:gd name="connsiteY10" fmla="*/ 330200 h 343329"/>
              <a:gd name="connsiteX11" fmla="*/ 215900 w 215900"/>
              <a:gd name="connsiteY11" fmla="*/ 304800 h 34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900" h="343329">
                <a:moveTo>
                  <a:pt x="38100" y="0"/>
                </a:moveTo>
                <a:cubicBezTo>
                  <a:pt x="55033" y="21167"/>
                  <a:pt x="85067" y="36666"/>
                  <a:pt x="88900" y="63500"/>
                </a:cubicBezTo>
                <a:cubicBezTo>
                  <a:pt x="91138" y="79167"/>
                  <a:pt x="20132" y="99123"/>
                  <a:pt x="12700" y="101600"/>
                </a:cubicBezTo>
                <a:cubicBezTo>
                  <a:pt x="32385" y="108162"/>
                  <a:pt x="88900" y="120689"/>
                  <a:pt x="88900" y="152400"/>
                </a:cubicBezTo>
                <a:cubicBezTo>
                  <a:pt x="88900" y="165787"/>
                  <a:pt x="63672" y="161422"/>
                  <a:pt x="50800" y="165100"/>
                </a:cubicBezTo>
                <a:cubicBezTo>
                  <a:pt x="34017" y="169895"/>
                  <a:pt x="16933" y="173567"/>
                  <a:pt x="0" y="177800"/>
                </a:cubicBezTo>
                <a:lnTo>
                  <a:pt x="76200" y="228600"/>
                </a:lnTo>
                <a:cubicBezTo>
                  <a:pt x="88900" y="237067"/>
                  <a:pt x="99492" y="250298"/>
                  <a:pt x="114300" y="254000"/>
                </a:cubicBezTo>
                <a:lnTo>
                  <a:pt x="165100" y="266700"/>
                </a:lnTo>
                <a:cubicBezTo>
                  <a:pt x="131233" y="270933"/>
                  <a:pt x="91273" y="259562"/>
                  <a:pt x="63500" y="279400"/>
                </a:cubicBezTo>
                <a:cubicBezTo>
                  <a:pt x="49297" y="289545"/>
                  <a:pt x="59361" y="325607"/>
                  <a:pt x="76200" y="330200"/>
                </a:cubicBezTo>
                <a:cubicBezTo>
                  <a:pt x="170220" y="355842"/>
                  <a:pt x="178596" y="342104"/>
                  <a:pt x="215900" y="304800"/>
                </a:cubicBezTo>
              </a:path>
            </a:pathLst>
          </a:cu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2" name="Picture 16" descr="File:4NumberFourInCircle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9451" y="5365311"/>
            <a:ext cx="486230" cy="4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Image result for 1  icon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3982243"/>
            <a:ext cx="5778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C:\Users\asus\Downloads\2-circle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758" y="4047104"/>
            <a:ext cx="611187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" descr="C:\Users\asus\Downloads\56587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837" y="2024020"/>
            <a:ext cx="483280" cy="4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6" descr="Related image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700" y="4308953"/>
            <a:ext cx="705265" cy="7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7" descr="C:\Users\asus\Downloads\5-circle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406" y="4239515"/>
            <a:ext cx="6223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29"/>
          <p:cNvSpPr/>
          <p:nvPr/>
        </p:nvSpPr>
        <p:spPr>
          <a:xfrm>
            <a:off x="4158343" y="5322617"/>
            <a:ext cx="305147" cy="1208812"/>
          </a:xfrm>
          <a:custGeom>
            <a:avLst/>
            <a:gdLst>
              <a:gd name="connsiteX0" fmla="*/ 293914 w 305147"/>
              <a:gd name="connsiteY0" fmla="*/ 497 h 1208812"/>
              <a:gd name="connsiteX1" fmla="*/ 261257 w 305147"/>
              <a:gd name="connsiteY1" fmla="*/ 54926 h 1208812"/>
              <a:gd name="connsiteX2" fmla="*/ 239486 w 305147"/>
              <a:gd name="connsiteY2" fmla="*/ 120240 h 1208812"/>
              <a:gd name="connsiteX3" fmla="*/ 228600 w 305147"/>
              <a:gd name="connsiteY3" fmla="*/ 152897 h 1208812"/>
              <a:gd name="connsiteX4" fmla="*/ 206828 w 305147"/>
              <a:gd name="connsiteY4" fmla="*/ 218212 h 1208812"/>
              <a:gd name="connsiteX5" fmla="*/ 195943 w 305147"/>
              <a:gd name="connsiteY5" fmla="*/ 250869 h 1208812"/>
              <a:gd name="connsiteX6" fmla="*/ 185057 w 305147"/>
              <a:gd name="connsiteY6" fmla="*/ 305297 h 1208812"/>
              <a:gd name="connsiteX7" fmla="*/ 174171 w 305147"/>
              <a:gd name="connsiteY7" fmla="*/ 348840 h 1208812"/>
              <a:gd name="connsiteX8" fmla="*/ 163286 w 305147"/>
              <a:gd name="connsiteY8" fmla="*/ 425040 h 1208812"/>
              <a:gd name="connsiteX9" fmla="*/ 141514 w 305147"/>
              <a:gd name="connsiteY9" fmla="*/ 512126 h 1208812"/>
              <a:gd name="connsiteX10" fmla="*/ 130628 w 305147"/>
              <a:gd name="connsiteY10" fmla="*/ 620983 h 1208812"/>
              <a:gd name="connsiteX11" fmla="*/ 108857 w 305147"/>
              <a:gd name="connsiteY11" fmla="*/ 686297 h 1208812"/>
              <a:gd name="connsiteX12" fmla="*/ 97971 w 305147"/>
              <a:gd name="connsiteY12" fmla="*/ 751612 h 1208812"/>
              <a:gd name="connsiteX13" fmla="*/ 87086 w 305147"/>
              <a:gd name="connsiteY13" fmla="*/ 784269 h 1208812"/>
              <a:gd name="connsiteX14" fmla="*/ 54428 w 305147"/>
              <a:gd name="connsiteY14" fmla="*/ 947554 h 1208812"/>
              <a:gd name="connsiteX15" fmla="*/ 32657 w 305147"/>
              <a:gd name="connsiteY15" fmla="*/ 1012869 h 1208812"/>
              <a:gd name="connsiteX16" fmla="*/ 21771 w 305147"/>
              <a:gd name="connsiteY16" fmla="*/ 1045526 h 1208812"/>
              <a:gd name="connsiteX17" fmla="*/ 10886 w 305147"/>
              <a:gd name="connsiteY17" fmla="*/ 1132612 h 1208812"/>
              <a:gd name="connsiteX18" fmla="*/ 0 w 305147"/>
              <a:gd name="connsiteY18" fmla="*/ 1165269 h 1208812"/>
              <a:gd name="connsiteX19" fmla="*/ 10886 w 305147"/>
              <a:gd name="connsiteY19" fmla="*/ 1197926 h 1208812"/>
              <a:gd name="connsiteX20" fmla="*/ 43543 w 305147"/>
              <a:gd name="connsiteY20" fmla="*/ 1208812 h 1208812"/>
              <a:gd name="connsiteX21" fmla="*/ 54428 w 305147"/>
              <a:gd name="connsiteY21" fmla="*/ 980212 h 1208812"/>
              <a:gd name="connsiteX22" fmla="*/ 65314 w 305147"/>
              <a:gd name="connsiteY22" fmla="*/ 947554 h 1208812"/>
              <a:gd name="connsiteX23" fmla="*/ 130628 w 305147"/>
              <a:gd name="connsiteY23" fmla="*/ 925783 h 1208812"/>
              <a:gd name="connsiteX24" fmla="*/ 163286 w 305147"/>
              <a:gd name="connsiteY24" fmla="*/ 762497 h 1208812"/>
              <a:gd name="connsiteX25" fmla="*/ 174171 w 305147"/>
              <a:gd name="connsiteY25" fmla="*/ 729840 h 1208812"/>
              <a:gd name="connsiteX26" fmla="*/ 185057 w 305147"/>
              <a:gd name="connsiteY26" fmla="*/ 697183 h 1208812"/>
              <a:gd name="connsiteX27" fmla="*/ 206828 w 305147"/>
              <a:gd name="connsiteY27" fmla="*/ 544783 h 1208812"/>
              <a:gd name="connsiteX28" fmla="*/ 228600 w 305147"/>
              <a:gd name="connsiteY28" fmla="*/ 457697 h 1208812"/>
              <a:gd name="connsiteX29" fmla="*/ 239486 w 305147"/>
              <a:gd name="connsiteY29" fmla="*/ 414154 h 1208812"/>
              <a:gd name="connsiteX30" fmla="*/ 250371 w 305147"/>
              <a:gd name="connsiteY30" fmla="*/ 327069 h 1208812"/>
              <a:gd name="connsiteX31" fmla="*/ 272143 w 305147"/>
              <a:gd name="connsiteY31" fmla="*/ 250869 h 1208812"/>
              <a:gd name="connsiteX32" fmla="*/ 293914 w 305147"/>
              <a:gd name="connsiteY32" fmla="*/ 131126 h 1208812"/>
              <a:gd name="connsiteX33" fmla="*/ 304800 w 305147"/>
              <a:gd name="connsiteY33" fmla="*/ 87583 h 1208812"/>
              <a:gd name="connsiteX34" fmla="*/ 293914 w 305147"/>
              <a:gd name="connsiteY34" fmla="*/ 497 h 120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5147" h="1208812">
                <a:moveTo>
                  <a:pt x="293914" y="497"/>
                </a:moveTo>
                <a:cubicBezTo>
                  <a:pt x="286657" y="-4946"/>
                  <a:pt x="270012" y="35664"/>
                  <a:pt x="261257" y="54926"/>
                </a:cubicBezTo>
                <a:cubicBezTo>
                  <a:pt x="251761" y="75818"/>
                  <a:pt x="246743" y="98469"/>
                  <a:pt x="239486" y="120240"/>
                </a:cubicBezTo>
                <a:lnTo>
                  <a:pt x="228600" y="152897"/>
                </a:lnTo>
                <a:lnTo>
                  <a:pt x="206828" y="218212"/>
                </a:lnTo>
                <a:cubicBezTo>
                  <a:pt x="203200" y="229098"/>
                  <a:pt x="198193" y="239617"/>
                  <a:pt x="195943" y="250869"/>
                </a:cubicBezTo>
                <a:cubicBezTo>
                  <a:pt x="192314" y="269012"/>
                  <a:pt x="189071" y="287236"/>
                  <a:pt x="185057" y="305297"/>
                </a:cubicBezTo>
                <a:cubicBezTo>
                  <a:pt x="181811" y="319902"/>
                  <a:pt x="176847" y="334120"/>
                  <a:pt x="174171" y="348840"/>
                </a:cubicBezTo>
                <a:cubicBezTo>
                  <a:pt x="169581" y="374084"/>
                  <a:pt x="168318" y="399880"/>
                  <a:pt x="163286" y="425040"/>
                </a:cubicBezTo>
                <a:cubicBezTo>
                  <a:pt x="157418" y="454381"/>
                  <a:pt x="141514" y="512126"/>
                  <a:pt x="141514" y="512126"/>
                </a:cubicBezTo>
                <a:cubicBezTo>
                  <a:pt x="137885" y="548412"/>
                  <a:pt x="137348" y="585141"/>
                  <a:pt x="130628" y="620983"/>
                </a:cubicBezTo>
                <a:cubicBezTo>
                  <a:pt x="126399" y="643539"/>
                  <a:pt x="108857" y="686297"/>
                  <a:pt x="108857" y="686297"/>
                </a:cubicBezTo>
                <a:cubicBezTo>
                  <a:pt x="105228" y="708069"/>
                  <a:pt x="102759" y="730066"/>
                  <a:pt x="97971" y="751612"/>
                </a:cubicBezTo>
                <a:cubicBezTo>
                  <a:pt x="95482" y="762813"/>
                  <a:pt x="88972" y="772951"/>
                  <a:pt x="87086" y="784269"/>
                </a:cubicBezTo>
                <a:cubicBezTo>
                  <a:pt x="60245" y="945316"/>
                  <a:pt x="95964" y="822944"/>
                  <a:pt x="54428" y="947554"/>
                </a:cubicBezTo>
                <a:lnTo>
                  <a:pt x="32657" y="1012869"/>
                </a:lnTo>
                <a:lnTo>
                  <a:pt x="21771" y="1045526"/>
                </a:lnTo>
                <a:cubicBezTo>
                  <a:pt x="18143" y="1074555"/>
                  <a:pt x="16119" y="1103829"/>
                  <a:pt x="10886" y="1132612"/>
                </a:cubicBezTo>
                <a:cubicBezTo>
                  <a:pt x="8833" y="1143901"/>
                  <a:pt x="0" y="1153794"/>
                  <a:pt x="0" y="1165269"/>
                </a:cubicBezTo>
                <a:cubicBezTo>
                  <a:pt x="0" y="1176744"/>
                  <a:pt x="2772" y="1189812"/>
                  <a:pt x="10886" y="1197926"/>
                </a:cubicBezTo>
                <a:cubicBezTo>
                  <a:pt x="19000" y="1206040"/>
                  <a:pt x="32657" y="1205183"/>
                  <a:pt x="43543" y="1208812"/>
                </a:cubicBezTo>
                <a:cubicBezTo>
                  <a:pt x="47171" y="1132612"/>
                  <a:pt x="48093" y="1056235"/>
                  <a:pt x="54428" y="980212"/>
                </a:cubicBezTo>
                <a:cubicBezTo>
                  <a:pt x="55381" y="968777"/>
                  <a:pt x="55977" y="954224"/>
                  <a:pt x="65314" y="947554"/>
                </a:cubicBezTo>
                <a:cubicBezTo>
                  <a:pt x="83988" y="934215"/>
                  <a:pt x="130628" y="925783"/>
                  <a:pt x="130628" y="925783"/>
                </a:cubicBezTo>
                <a:cubicBezTo>
                  <a:pt x="144049" y="804998"/>
                  <a:pt x="131123" y="858987"/>
                  <a:pt x="163286" y="762497"/>
                </a:cubicBezTo>
                <a:lnTo>
                  <a:pt x="174171" y="729840"/>
                </a:lnTo>
                <a:lnTo>
                  <a:pt x="185057" y="697183"/>
                </a:lnTo>
                <a:cubicBezTo>
                  <a:pt x="193588" y="620410"/>
                  <a:pt x="191976" y="609141"/>
                  <a:pt x="206828" y="544783"/>
                </a:cubicBezTo>
                <a:cubicBezTo>
                  <a:pt x="213556" y="515627"/>
                  <a:pt x="221343" y="486726"/>
                  <a:pt x="228600" y="457697"/>
                </a:cubicBezTo>
                <a:lnTo>
                  <a:pt x="239486" y="414154"/>
                </a:lnTo>
                <a:cubicBezTo>
                  <a:pt x="243114" y="385126"/>
                  <a:pt x="245562" y="355925"/>
                  <a:pt x="250371" y="327069"/>
                </a:cubicBezTo>
                <a:cubicBezTo>
                  <a:pt x="254927" y="299732"/>
                  <a:pt x="263515" y="276752"/>
                  <a:pt x="272143" y="250869"/>
                </a:cubicBezTo>
                <a:cubicBezTo>
                  <a:pt x="280022" y="203590"/>
                  <a:pt x="283768" y="176780"/>
                  <a:pt x="293914" y="131126"/>
                </a:cubicBezTo>
                <a:cubicBezTo>
                  <a:pt x="297160" y="116521"/>
                  <a:pt x="302944" y="102429"/>
                  <a:pt x="304800" y="87583"/>
                </a:cubicBezTo>
                <a:cubicBezTo>
                  <a:pt x="306600" y="73181"/>
                  <a:pt x="301171" y="5940"/>
                  <a:pt x="293914" y="497"/>
                </a:cubicBezTo>
                <a:close/>
              </a:path>
            </a:pathLst>
          </a:cu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Up Arrow 30"/>
          <p:cNvSpPr/>
          <p:nvPr/>
        </p:nvSpPr>
        <p:spPr>
          <a:xfrm rot="7625596">
            <a:off x="1760088" y="4189349"/>
            <a:ext cx="138321" cy="23992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Up Arrow 59"/>
          <p:cNvSpPr/>
          <p:nvPr/>
        </p:nvSpPr>
        <p:spPr>
          <a:xfrm rot="18530240">
            <a:off x="4394328" y="6255092"/>
            <a:ext cx="138321" cy="23992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Up Arrow 60"/>
          <p:cNvSpPr/>
          <p:nvPr/>
        </p:nvSpPr>
        <p:spPr>
          <a:xfrm rot="9695449">
            <a:off x="5114560" y="4640845"/>
            <a:ext cx="138322" cy="239919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Up Arrow 61"/>
          <p:cNvSpPr/>
          <p:nvPr/>
        </p:nvSpPr>
        <p:spPr>
          <a:xfrm rot="9695449">
            <a:off x="5857450" y="4528788"/>
            <a:ext cx="138322" cy="239919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Up Arrow 62"/>
          <p:cNvSpPr/>
          <p:nvPr/>
        </p:nvSpPr>
        <p:spPr>
          <a:xfrm rot="20272765">
            <a:off x="4484891" y="4272280"/>
            <a:ext cx="138321" cy="239918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Up Arrow 63"/>
          <p:cNvSpPr/>
          <p:nvPr/>
        </p:nvSpPr>
        <p:spPr>
          <a:xfrm rot="20272765">
            <a:off x="5011465" y="4208649"/>
            <a:ext cx="138321" cy="239918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TextBox 65"/>
          <p:cNvSpPr txBox="1"/>
          <p:nvPr/>
        </p:nvSpPr>
        <p:spPr>
          <a:xfrm>
            <a:off x="4274402" y="6396335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กำแพงกั้นน้ำ</a:t>
            </a:r>
            <a:endParaRPr lang="th-TH" sz="2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119643" y="4128107"/>
            <a:ext cx="2873829" cy="566058"/>
          </a:xfrm>
          <a:custGeom>
            <a:avLst/>
            <a:gdLst>
              <a:gd name="connsiteX0" fmla="*/ 0 w 2873829"/>
              <a:gd name="connsiteY0" fmla="*/ 566058 h 566058"/>
              <a:gd name="connsiteX1" fmla="*/ 936172 w 2873829"/>
              <a:gd name="connsiteY1" fmla="*/ 522515 h 566058"/>
              <a:gd name="connsiteX2" fmla="*/ 2024743 w 2873829"/>
              <a:gd name="connsiteY2" fmla="*/ 337458 h 566058"/>
              <a:gd name="connsiteX3" fmla="*/ 2873829 w 2873829"/>
              <a:gd name="connsiteY3" fmla="*/ 0 h 56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9" h="566058">
                <a:moveTo>
                  <a:pt x="0" y="566058"/>
                </a:moveTo>
                <a:cubicBezTo>
                  <a:pt x="299357" y="563336"/>
                  <a:pt x="598715" y="560615"/>
                  <a:pt x="936172" y="522515"/>
                </a:cubicBezTo>
                <a:cubicBezTo>
                  <a:pt x="1273629" y="484415"/>
                  <a:pt x="1701800" y="424544"/>
                  <a:pt x="2024743" y="337458"/>
                </a:cubicBezTo>
                <a:cubicBezTo>
                  <a:pt x="2347686" y="250372"/>
                  <a:pt x="2610757" y="125186"/>
                  <a:pt x="2873829" y="0"/>
                </a:cubicBezTo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88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002060"/>
            </a:solidFill>
          </a:ln>
        </p:spPr>
        <p:txBody>
          <a:bodyPr/>
          <a:lstStyle/>
          <a:p>
            <a:endParaRPr lang="th-TH"/>
          </a:p>
        </p:txBody>
      </p:sp>
      <p:pic>
        <p:nvPicPr>
          <p:cNvPr id="1026" name="Picture 2" descr="D:\from desktop as of 24-01-14\New folder (4)\Amphoe Mae Sot_4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" y="188640"/>
            <a:ext cx="9178022" cy="6487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3869741" y="4059936"/>
            <a:ext cx="2787091" cy="783935"/>
          </a:xfrm>
          <a:custGeom>
            <a:avLst/>
            <a:gdLst>
              <a:gd name="connsiteX0" fmla="*/ 2787091 w 2787091"/>
              <a:gd name="connsiteY0" fmla="*/ 585216 h 783935"/>
              <a:gd name="connsiteX1" fmla="*/ 2648102 w 2787091"/>
              <a:gd name="connsiteY1" fmla="*/ 548640 h 783935"/>
              <a:gd name="connsiteX2" fmla="*/ 2567635 w 2787091"/>
              <a:gd name="connsiteY2" fmla="*/ 607162 h 783935"/>
              <a:gd name="connsiteX3" fmla="*/ 2450592 w 2787091"/>
              <a:gd name="connsiteY3" fmla="*/ 775411 h 783935"/>
              <a:gd name="connsiteX4" fmla="*/ 2326233 w 2787091"/>
              <a:gd name="connsiteY4" fmla="*/ 760781 h 783935"/>
              <a:gd name="connsiteX5" fmla="*/ 2223821 w 2787091"/>
              <a:gd name="connsiteY5" fmla="*/ 775411 h 783935"/>
              <a:gd name="connsiteX6" fmla="*/ 2092147 w 2787091"/>
              <a:gd name="connsiteY6" fmla="*/ 746150 h 783935"/>
              <a:gd name="connsiteX7" fmla="*/ 1997049 w 2787091"/>
              <a:gd name="connsiteY7" fmla="*/ 702259 h 783935"/>
              <a:gd name="connsiteX8" fmla="*/ 1931213 w 2787091"/>
              <a:gd name="connsiteY8" fmla="*/ 665683 h 783935"/>
              <a:gd name="connsiteX9" fmla="*/ 1872691 w 2787091"/>
              <a:gd name="connsiteY9" fmla="*/ 577901 h 783935"/>
              <a:gd name="connsiteX10" fmla="*/ 1843430 w 2787091"/>
              <a:gd name="connsiteY10" fmla="*/ 490118 h 783935"/>
              <a:gd name="connsiteX11" fmla="*/ 1726387 w 2787091"/>
              <a:gd name="connsiteY11" fmla="*/ 541325 h 783935"/>
              <a:gd name="connsiteX12" fmla="*/ 1623974 w 2787091"/>
              <a:gd name="connsiteY12" fmla="*/ 563270 h 783935"/>
              <a:gd name="connsiteX13" fmla="*/ 1404518 w 2787091"/>
              <a:gd name="connsiteY13" fmla="*/ 548640 h 783935"/>
              <a:gd name="connsiteX14" fmla="*/ 1375257 w 2787091"/>
              <a:gd name="connsiteY14" fmla="*/ 555955 h 783935"/>
              <a:gd name="connsiteX15" fmla="*/ 1207008 w 2787091"/>
              <a:gd name="connsiteY15" fmla="*/ 599846 h 783935"/>
              <a:gd name="connsiteX16" fmla="*/ 1082649 w 2787091"/>
              <a:gd name="connsiteY16" fmla="*/ 577901 h 783935"/>
              <a:gd name="connsiteX17" fmla="*/ 994867 w 2787091"/>
              <a:gd name="connsiteY17" fmla="*/ 592531 h 783935"/>
              <a:gd name="connsiteX18" fmla="*/ 943661 w 2787091"/>
              <a:gd name="connsiteY18" fmla="*/ 563270 h 783935"/>
              <a:gd name="connsiteX19" fmla="*/ 687629 w 2787091"/>
              <a:gd name="connsiteY19" fmla="*/ 438912 h 783935"/>
              <a:gd name="connsiteX20" fmla="*/ 490118 w 2787091"/>
              <a:gd name="connsiteY20" fmla="*/ 314554 h 783935"/>
              <a:gd name="connsiteX21" fmla="*/ 395021 w 2787091"/>
              <a:gd name="connsiteY21" fmla="*/ 241402 h 783935"/>
              <a:gd name="connsiteX22" fmla="*/ 197510 w 2787091"/>
              <a:gd name="connsiteY22" fmla="*/ 212141 h 783935"/>
              <a:gd name="connsiteX23" fmla="*/ 109728 w 2787091"/>
              <a:gd name="connsiteY23" fmla="*/ 153619 h 783935"/>
              <a:gd name="connsiteX24" fmla="*/ 29261 w 2787091"/>
              <a:gd name="connsiteY24" fmla="*/ 131674 h 783935"/>
              <a:gd name="connsiteX25" fmla="*/ 0 w 2787091"/>
              <a:gd name="connsiteY25" fmla="*/ 0 h 78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87091" h="783935">
                <a:moveTo>
                  <a:pt x="2787091" y="585216"/>
                </a:moveTo>
                <a:cubicBezTo>
                  <a:pt x="2735884" y="565099"/>
                  <a:pt x="2684678" y="544982"/>
                  <a:pt x="2648102" y="548640"/>
                </a:cubicBezTo>
                <a:cubicBezTo>
                  <a:pt x="2611526" y="552298"/>
                  <a:pt x="2600553" y="569367"/>
                  <a:pt x="2567635" y="607162"/>
                </a:cubicBezTo>
                <a:cubicBezTo>
                  <a:pt x="2534717" y="644957"/>
                  <a:pt x="2490826" y="749808"/>
                  <a:pt x="2450592" y="775411"/>
                </a:cubicBezTo>
                <a:cubicBezTo>
                  <a:pt x="2410358" y="801014"/>
                  <a:pt x="2364028" y="760781"/>
                  <a:pt x="2326233" y="760781"/>
                </a:cubicBezTo>
                <a:cubicBezTo>
                  <a:pt x="2288438" y="760781"/>
                  <a:pt x="2262835" y="777849"/>
                  <a:pt x="2223821" y="775411"/>
                </a:cubicBezTo>
                <a:cubicBezTo>
                  <a:pt x="2184807" y="772973"/>
                  <a:pt x="2129942" y="758342"/>
                  <a:pt x="2092147" y="746150"/>
                </a:cubicBezTo>
                <a:cubicBezTo>
                  <a:pt x="2054352" y="733958"/>
                  <a:pt x="2023871" y="715670"/>
                  <a:pt x="1997049" y="702259"/>
                </a:cubicBezTo>
                <a:cubicBezTo>
                  <a:pt x="1970227" y="688848"/>
                  <a:pt x="1951939" y="686409"/>
                  <a:pt x="1931213" y="665683"/>
                </a:cubicBezTo>
                <a:cubicBezTo>
                  <a:pt x="1910487" y="644957"/>
                  <a:pt x="1887321" y="607162"/>
                  <a:pt x="1872691" y="577901"/>
                </a:cubicBezTo>
                <a:cubicBezTo>
                  <a:pt x="1858061" y="548640"/>
                  <a:pt x="1867814" y="496214"/>
                  <a:pt x="1843430" y="490118"/>
                </a:cubicBezTo>
                <a:cubicBezTo>
                  <a:pt x="1819046" y="484022"/>
                  <a:pt x="1762963" y="529133"/>
                  <a:pt x="1726387" y="541325"/>
                </a:cubicBezTo>
                <a:cubicBezTo>
                  <a:pt x="1689811" y="553517"/>
                  <a:pt x="1677619" y="562051"/>
                  <a:pt x="1623974" y="563270"/>
                </a:cubicBezTo>
                <a:cubicBezTo>
                  <a:pt x="1570329" y="564489"/>
                  <a:pt x="1445971" y="549859"/>
                  <a:pt x="1404518" y="548640"/>
                </a:cubicBezTo>
                <a:cubicBezTo>
                  <a:pt x="1363065" y="547421"/>
                  <a:pt x="1375257" y="555955"/>
                  <a:pt x="1375257" y="555955"/>
                </a:cubicBezTo>
                <a:cubicBezTo>
                  <a:pt x="1342339" y="564489"/>
                  <a:pt x="1255776" y="596188"/>
                  <a:pt x="1207008" y="599846"/>
                </a:cubicBezTo>
                <a:cubicBezTo>
                  <a:pt x="1158240" y="603504"/>
                  <a:pt x="1118006" y="579120"/>
                  <a:pt x="1082649" y="577901"/>
                </a:cubicBezTo>
                <a:cubicBezTo>
                  <a:pt x="1047292" y="576682"/>
                  <a:pt x="1018032" y="594970"/>
                  <a:pt x="994867" y="592531"/>
                </a:cubicBezTo>
                <a:cubicBezTo>
                  <a:pt x="971702" y="590092"/>
                  <a:pt x="994867" y="588873"/>
                  <a:pt x="943661" y="563270"/>
                </a:cubicBezTo>
                <a:cubicBezTo>
                  <a:pt x="892455" y="537667"/>
                  <a:pt x="763219" y="480365"/>
                  <a:pt x="687629" y="438912"/>
                </a:cubicBezTo>
                <a:cubicBezTo>
                  <a:pt x="612038" y="397459"/>
                  <a:pt x="538886" y="347472"/>
                  <a:pt x="490118" y="314554"/>
                </a:cubicBezTo>
                <a:cubicBezTo>
                  <a:pt x="441350" y="281636"/>
                  <a:pt x="443789" y="258471"/>
                  <a:pt x="395021" y="241402"/>
                </a:cubicBezTo>
                <a:cubicBezTo>
                  <a:pt x="346253" y="224333"/>
                  <a:pt x="245059" y="226771"/>
                  <a:pt x="197510" y="212141"/>
                </a:cubicBezTo>
                <a:cubicBezTo>
                  <a:pt x="149961" y="197511"/>
                  <a:pt x="137769" y="167030"/>
                  <a:pt x="109728" y="153619"/>
                </a:cubicBezTo>
                <a:cubicBezTo>
                  <a:pt x="81687" y="140208"/>
                  <a:pt x="47549" y="157277"/>
                  <a:pt x="29261" y="131674"/>
                </a:cubicBezTo>
                <a:cubicBezTo>
                  <a:pt x="10973" y="106071"/>
                  <a:pt x="5486" y="53035"/>
                  <a:pt x="0" y="0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40173" y="4352483"/>
            <a:ext cx="1133856" cy="475549"/>
          </a:xfrm>
          <a:custGeom>
            <a:avLst/>
            <a:gdLst>
              <a:gd name="connsiteX0" fmla="*/ 1133856 w 1133856"/>
              <a:gd name="connsiteY0" fmla="*/ 475549 h 475549"/>
              <a:gd name="connsiteX1" fmla="*/ 943661 w 1133856"/>
              <a:gd name="connsiteY1" fmla="*/ 343875 h 475549"/>
              <a:gd name="connsiteX2" fmla="*/ 899769 w 1133856"/>
              <a:gd name="connsiteY2" fmla="*/ 307299 h 475549"/>
              <a:gd name="connsiteX3" fmla="*/ 877824 w 1133856"/>
              <a:gd name="connsiteY3" fmla="*/ 190256 h 475549"/>
              <a:gd name="connsiteX4" fmla="*/ 746150 w 1133856"/>
              <a:gd name="connsiteY4" fmla="*/ 102474 h 475549"/>
              <a:gd name="connsiteX5" fmla="*/ 621792 w 1133856"/>
              <a:gd name="connsiteY5" fmla="*/ 36637 h 475549"/>
              <a:gd name="connsiteX6" fmla="*/ 541325 w 1133856"/>
              <a:gd name="connsiteY6" fmla="*/ 61 h 475549"/>
              <a:gd name="connsiteX7" fmla="*/ 512064 w 1133856"/>
              <a:gd name="connsiteY7" fmla="*/ 29322 h 475549"/>
              <a:gd name="connsiteX8" fmla="*/ 504749 w 1133856"/>
              <a:gd name="connsiteY8" fmla="*/ 80528 h 475549"/>
              <a:gd name="connsiteX9" fmla="*/ 460857 w 1133856"/>
              <a:gd name="connsiteY9" fmla="*/ 102474 h 475549"/>
              <a:gd name="connsiteX10" fmla="*/ 277977 w 1133856"/>
              <a:gd name="connsiteY10" fmla="*/ 109789 h 475549"/>
              <a:gd name="connsiteX11" fmla="*/ 219456 w 1133856"/>
              <a:gd name="connsiteY11" fmla="*/ 51267 h 475549"/>
              <a:gd name="connsiteX12" fmla="*/ 160934 w 1133856"/>
              <a:gd name="connsiteY12" fmla="*/ 102474 h 475549"/>
              <a:gd name="connsiteX13" fmla="*/ 131673 w 1133856"/>
              <a:gd name="connsiteY13" fmla="*/ 109789 h 475549"/>
              <a:gd name="connsiteX14" fmla="*/ 131673 w 1133856"/>
              <a:gd name="connsiteY14" fmla="*/ 146365 h 475549"/>
              <a:gd name="connsiteX15" fmla="*/ 131673 w 1133856"/>
              <a:gd name="connsiteY15" fmla="*/ 160995 h 475549"/>
              <a:gd name="connsiteX16" fmla="*/ 95097 w 1133856"/>
              <a:gd name="connsiteY16" fmla="*/ 182941 h 475549"/>
              <a:gd name="connsiteX17" fmla="*/ 73152 w 1133856"/>
              <a:gd name="connsiteY17" fmla="*/ 182941 h 475549"/>
              <a:gd name="connsiteX18" fmla="*/ 73152 w 1133856"/>
              <a:gd name="connsiteY18" fmla="*/ 124419 h 475549"/>
              <a:gd name="connsiteX19" fmla="*/ 29261 w 1133856"/>
              <a:gd name="connsiteY19" fmla="*/ 102474 h 475549"/>
              <a:gd name="connsiteX20" fmla="*/ 0 w 1133856"/>
              <a:gd name="connsiteY20" fmla="*/ 51267 h 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856" h="475549">
                <a:moveTo>
                  <a:pt x="1133856" y="475549"/>
                </a:moveTo>
                <a:lnTo>
                  <a:pt x="943661" y="343875"/>
                </a:lnTo>
                <a:cubicBezTo>
                  <a:pt x="904646" y="315833"/>
                  <a:pt x="910742" y="332902"/>
                  <a:pt x="899769" y="307299"/>
                </a:cubicBezTo>
                <a:cubicBezTo>
                  <a:pt x="888796" y="281696"/>
                  <a:pt x="903427" y="224393"/>
                  <a:pt x="877824" y="190256"/>
                </a:cubicBezTo>
                <a:cubicBezTo>
                  <a:pt x="852221" y="156118"/>
                  <a:pt x="788822" y="128077"/>
                  <a:pt x="746150" y="102474"/>
                </a:cubicBezTo>
                <a:cubicBezTo>
                  <a:pt x="703478" y="76871"/>
                  <a:pt x="655929" y="53706"/>
                  <a:pt x="621792" y="36637"/>
                </a:cubicBezTo>
                <a:cubicBezTo>
                  <a:pt x="587655" y="19568"/>
                  <a:pt x="559613" y="1280"/>
                  <a:pt x="541325" y="61"/>
                </a:cubicBezTo>
                <a:cubicBezTo>
                  <a:pt x="523037" y="-1158"/>
                  <a:pt x="518160" y="15911"/>
                  <a:pt x="512064" y="29322"/>
                </a:cubicBezTo>
                <a:cubicBezTo>
                  <a:pt x="505968" y="42733"/>
                  <a:pt x="513283" y="68336"/>
                  <a:pt x="504749" y="80528"/>
                </a:cubicBezTo>
                <a:cubicBezTo>
                  <a:pt x="496215" y="92720"/>
                  <a:pt x="498652" y="97597"/>
                  <a:pt x="460857" y="102474"/>
                </a:cubicBezTo>
                <a:cubicBezTo>
                  <a:pt x="423062" y="107351"/>
                  <a:pt x="318210" y="118323"/>
                  <a:pt x="277977" y="109789"/>
                </a:cubicBezTo>
                <a:cubicBezTo>
                  <a:pt x="237744" y="101255"/>
                  <a:pt x="238963" y="52486"/>
                  <a:pt x="219456" y="51267"/>
                </a:cubicBezTo>
                <a:cubicBezTo>
                  <a:pt x="199949" y="50048"/>
                  <a:pt x="175564" y="92720"/>
                  <a:pt x="160934" y="102474"/>
                </a:cubicBezTo>
                <a:cubicBezTo>
                  <a:pt x="146304" y="112228"/>
                  <a:pt x="136550" y="102474"/>
                  <a:pt x="131673" y="109789"/>
                </a:cubicBezTo>
                <a:cubicBezTo>
                  <a:pt x="126796" y="117104"/>
                  <a:pt x="131673" y="146365"/>
                  <a:pt x="131673" y="146365"/>
                </a:cubicBezTo>
                <a:cubicBezTo>
                  <a:pt x="131673" y="154899"/>
                  <a:pt x="137769" y="154899"/>
                  <a:pt x="131673" y="160995"/>
                </a:cubicBezTo>
                <a:cubicBezTo>
                  <a:pt x="125577" y="167091"/>
                  <a:pt x="104850" y="179283"/>
                  <a:pt x="95097" y="182941"/>
                </a:cubicBezTo>
                <a:cubicBezTo>
                  <a:pt x="85344" y="186599"/>
                  <a:pt x="76809" y="192695"/>
                  <a:pt x="73152" y="182941"/>
                </a:cubicBezTo>
                <a:cubicBezTo>
                  <a:pt x="69494" y="173187"/>
                  <a:pt x="80467" y="137830"/>
                  <a:pt x="73152" y="124419"/>
                </a:cubicBezTo>
                <a:cubicBezTo>
                  <a:pt x="65837" y="111008"/>
                  <a:pt x="41453" y="114666"/>
                  <a:pt x="29261" y="102474"/>
                </a:cubicBezTo>
                <a:cubicBezTo>
                  <a:pt x="17069" y="90282"/>
                  <a:pt x="8534" y="70774"/>
                  <a:pt x="0" y="51267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8445" y="3460090"/>
            <a:ext cx="6094373" cy="952938"/>
          </a:xfrm>
          <a:custGeom>
            <a:avLst/>
            <a:gdLst>
              <a:gd name="connsiteX0" fmla="*/ 6093561 w 6094373"/>
              <a:gd name="connsiteY0" fmla="*/ 0 h 952938"/>
              <a:gd name="connsiteX1" fmla="*/ 6086246 w 6094373"/>
              <a:gd name="connsiteY1" fmla="*/ 124358 h 952938"/>
              <a:gd name="connsiteX2" fmla="*/ 6035040 w 6094373"/>
              <a:gd name="connsiteY2" fmla="*/ 197510 h 952938"/>
              <a:gd name="connsiteX3" fmla="*/ 5917997 w 6094373"/>
              <a:gd name="connsiteY3" fmla="*/ 212140 h 952938"/>
              <a:gd name="connsiteX4" fmla="*/ 5939942 w 6094373"/>
              <a:gd name="connsiteY4" fmla="*/ 263347 h 952938"/>
              <a:gd name="connsiteX5" fmla="*/ 5859475 w 6094373"/>
              <a:gd name="connsiteY5" fmla="*/ 329184 h 952938"/>
              <a:gd name="connsiteX6" fmla="*/ 5822899 w 6094373"/>
              <a:gd name="connsiteY6" fmla="*/ 373075 h 952938"/>
              <a:gd name="connsiteX7" fmla="*/ 5779008 w 6094373"/>
              <a:gd name="connsiteY7" fmla="*/ 431596 h 952938"/>
              <a:gd name="connsiteX8" fmla="*/ 5727801 w 6094373"/>
              <a:gd name="connsiteY8" fmla="*/ 380390 h 952938"/>
              <a:gd name="connsiteX9" fmla="*/ 5691225 w 6094373"/>
              <a:gd name="connsiteY9" fmla="*/ 446227 h 952938"/>
              <a:gd name="connsiteX10" fmla="*/ 5625389 w 6094373"/>
              <a:gd name="connsiteY10" fmla="*/ 497433 h 952938"/>
              <a:gd name="connsiteX11" fmla="*/ 5574182 w 6094373"/>
              <a:gd name="connsiteY11" fmla="*/ 621792 h 952938"/>
              <a:gd name="connsiteX12" fmla="*/ 5515661 w 6094373"/>
              <a:gd name="connsiteY12" fmla="*/ 599846 h 952938"/>
              <a:gd name="connsiteX13" fmla="*/ 5479085 w 6094373"/>
              <a:gd name="connsiteY13" fmla="*/ 672998 h 952938"/>
              <a:gd name="connsiteX14" fmla="*/ 5457139 w 6094373"/>
              <a:gd name="connsiteY14" fmla="*/ 724204 h 952938"/>
              <a:gd name="connsiteX15" fmla="*/ 5362041 w 6094373"/>
              <a:gd name="connsiteY15" fmla="*/ 738835 h 952938"/>
              <a:gd name="connsiteX16" fmla="*/ 5340096 w 6094373"/>
              <a:gd name="connsiteY16" fmla="*/ 636422 h 952938"/>
              <a:gd name="connsiteX17" fmla="*/ 5281574 w 6094373"/>
              <a:gd name="connsiteY17" fmla="*/ 760780 h 952938"/>
              <a:gd name="connsiteX18" fmla="*/ 5193792 w 6094373"/>
              <a:gd name="connsiteY18" fmla="*/ 760780 h 952938"/>
              <a:gd name="connsiteX19" fmla="*/ 5135270 w 6094373"/>
              <a:gd name="connsiteY19" fmla="*/ 709574 h 952938"/>
              <a:gd name="connsiteX20" fmla="*/ 5040173 w 6094373"/>
              <a:gd name="connsiteY20" fmla="*/ 753465 h 952938"/>
              <a:gd name="connsiteX21" fmla="*/ 4981651 w 6094373"/>
              <a:gd name="connsiteY21" fmla="*/ 804672 h 952938"/>
              <a:gd name="connsiteX22" fmla="*/ 4930445 w 6094373"/>
              <a:gd name="connsiteY22" fmla="*/ 819302 h 952938"/>
              <a:gd name="connsiteX23" fmla="*/ 4886553 w 6094373"/>
              <a:gd name="connsiteY23" fmla="*/ 797356 h 952938"/>
              <a:gd name="connsiteX24" fmla="*/ 4784141 w 6094373"/>
              <a:gd name="connsiteY24" fmla="*/ 848563 h 952938"/>
              <a:gd name="connsiteX25" fmla="*/ 4813401 w 6094373"/>
              <a:gd name="connsiteY25" fmla="*/ 885139 h 952938"/>
              <a:gd name="connsiteX26" fmla="*/ 4769510 w 6094373"/>
              <a:gd name="connsiteY26" fmla="*/ 914400 h 952938"/>
              <a:gd name="connsiteX27" fmla="*/ 4710989 w 6094373"/>
              <a:gd name="connsiteY27" fmla="*/ 950976 h 952938"/>
              <a:gd name="connsiteX28" fmla="*/ 4681728 w 6094373"/>
              <a:gd name="connsiteY28" fmla="*/ 943660 h 952938"/>
              <a:gd name="connsiteX29" fmla="*/ 4637837 w 6094373"/>
              <a:gd name="connsiteY29" fmla="*/ 907084 h 952938"/>
              <a:gd name="connsiteX30" fmla="*/ 4557369 w 6094373"/>
              <a:gd name="connsiteY30" fmla="*/ 921715 h 952938"/>
              <a:gd name="connsiteX31" fmla="*/ 4491533 w 6094373"/>
              <a:gd name="connsiteY31" fmla="*/ 936345 h 952938"/>
              <a:gd name="connsiteX32" fmla="*/ 4528109 w 6094373"/>
              <a:gd name="connsiteY32" fmla="*/ 870508 h 952938"/>
              <a:gd name="connsiteX33" fmla="*/ 4491533 w 6094373"/>
              <a:gd name="connsiteY33" fmla="*/ 848563 h 952938"/>
              <a:gd name="connsiteX34" fmla="*/ 4433011 w 6094373"/>
              <a:gd name="connsiteY34" fmla="*/ 899769 h 952938"/>
              <a:gd name="connsiteX35" fmla="*/ 4403750 w 6094373"/>
              <a:gd name="connsiteY35" fmla="*/ 899769 h 952938"/>
              <a:gd name="connsiteX36" fmla="*/ 4272077 w 6094373"/>
              <a:gd name="connsiteY36" fmla="*/ 826617 h 952938"/>
              <a:gd name="connsiteX37" fmla="*/ 4206240 w 6094373"/>
              <a:gd name="connsiteY37" fmla="*/ 797356 h 952938"/>
              <a:gd name="connsiteX38" fmla="*/ 4074566 w 6094373"/>
              <a:gd name="connsiteY38" fmla="*/ 738835 h 952938"/>
              <a:gd name="connsiteX39" fmla="*/ 4001414 w 6094373"/>
              <a:gd name="connsiteY39" fmla="*/ 680313 h 952938"/>
              <a:gd name="connsiteX40" fmla="*/ 3979469 w 6094373"/>
              <a:gd name="connsiteY40" fmla="*/ 636422 h 952938"/>
              <a:gd name="connsiteX41" fmla="*/ 3855110 w 6094373"/>
              <a:gd name="connsiteY41" fmla="*/ 614476 h 952938"/>
              <a:gd name="connsiteX42" fmla="*/ 3723437 w 6094373"/>
              <a:gd name="connsiteY42" fmla="*/ 607161 h 952938"/>
              <a:gd name="connsiteX43" fmla="*/ 3635654 w 6094373"/>
              <a:gd name="connsiteY43" fmla="*/ 534009 h 952938"/>
              <a:gd name="connsiteX44" fmla="*/ 3591763 w 6094373"/>
              <a:gd name="connsiteY44" fmla="*/ 577900 h 952938"/>
              <a:gd name="connsiteX45" fmla="*/ 3503981 w 6094373"/>
              <a:gd name="connsiteY45" fmla="*/ 592531 h 952938"/>
              <a:gd name="connsiteX46" fmla="*/ 3430829 w 6094373"/>
              <a:gd name="connsiteY46" fmla="*/ 548640 h 952938"/>
              <a:gd name="connsiteX47" fmla="*/ 3386937 w 6094373"/>
              <a:gd name="connsiteY47" fmla="*/ 592531 h 952938"/>
              <a:gd name="connsiteX48" fmla="*/ 3277209 w 6094373"/>
              <a:gd name="connsiteY48" fmla="*/ 651052 h 952938"/>
              <a:gd name="connsiteX49" fmla="*/ 3196742 w 6094373"/>
              <a:gd name="connsiteY49" fmla="*/ 672998 h 952938"/>
              <a:gd name="connsiteX50" fmla="*/ 3145536 w 6094373"/>
              <a:gd name="connsiteY50" fmla="*/ 665683 h 952938"/>
              <a:gd name="connsiteX51" fmla="*/ 3145536 w 6094373"/>
              <a:gd name="connsiteY51" fmla="*/ 607161 h 952938"/>
              <a:gd name="connsiteX52" fmla="*/ 3101645 w 6094373"/>
              <a:gd name="connsiteY52" fmla="*/ 599846 h 952938"/>
              <a:gd name="connsiteX53" fmla="*/ 3013862 w 6094373"/>
              <a:gd name="connsiteY53" fmla="*/ 643737 h 952938"/>
              <a:gd name="connsiteX54" fmla="*/ 2911449 w 6094373"/>
              <a:gd name="connsiteY54" fmla="*/ 709574 h 952938"/>
              <a:gd name="connsiteX55" fmla="*/ 2874873 w 6094373"/>
              <a:gd name="connsiteY55" fmla="*/ 592531 h 952938"/>
              <a:gd name="connsiteX56" fmla="*/ 2794406 w 6094373"/>
              <a:gd name="connsiteY56" fmla="*/ 534009 h 952938"/>
              <a:gd name="connsiteX57" fmla="*/ 2816352 w 6094373"/>
              <a:gd name="connsiteY57" fmla="*/ 490118 h 952938"/>
              <a:gd name="connsiteX58" fmla="*/ 2728569 w 6094373"/>
              <a:gd name="connsiteY58" fmla="*/ 497433 h 952938"/>
              <a:gd name="connsiteX59" fmla="*/ 2648102 w 6094373"/>
              <a:gd name="connsiteY59" fmla="*/ 526694 h 952938"/>
              <a:gd name="connsiteX60" fmla="*/ 2553005 w 6094373"/>
              <a:gd name="connsiteY60" fmla="*/ 475488 h 952938"/>
              <a:gd name="connsiteX61" fmla="*/ 2509113 w 6094373"/>
              <a:gd name="connsiteY61" fmla="*/ 534009 h 952938"/>
              <a:gd name="connsiteX62" fmla="*/ 2421331 w 6094373"/>
              <a:gd name="connsiteY62" fmla="*/ 519379 h 952938"/>
              <a:gd name="connsiteX63" fmla="*/ 2340864 w 6094373"/>
              <a:gd name="connsiteY63" fmla="*/ 438912 h 952938"/>
              <a:gd name="connsiteX64" fmla="*/ 2348179 w 6094373"/>
              <a:gd name="connsiteY64" fmla="*/ 512064 h 952938"/>
              <a:gd name="connsiteX65" fmla="*/ 2296973 w 6094373"/>
              <a:gd name="connsiteY65" fmla="*/ 577900 h 952938"/>
              <a:gd name="connsiteX66" fmla="*/ 2231136 w 6094373"/>
              <a:gd name="connsiteY66" fmla="*/ 534009 h 952938"/>
              <a:gd name="connsiteX67" fmla="*/ 2150669 w 6094373"/>
              <a:gd name="connsiteY67" fmla="*/ 526694 h 952938"/>
              <a:gd name="connsiteX68" fmla="*/ 2084832 w 6094373"/>
              <a:gd name="connsiteY68" fmla="*/ 497433 h 952938"/>
              <a:gd name="connsiteX69" fmla="*/ 1989734 w 6094373"/>
              <a:gd name="connsiteY69" fmla="*/ 446227 h 952938"/>
              <a:gd name="connsiteX70" fmla="*/ 1989734 w 6094373"/>
              <a:gd name="connsiteY70" fmla="*/ 555955 h 952938"/>
              <a:gd name="connsiteX71" fmla="*/ 1975104 w 6094373"/>
              <a:gd name="connsiteY71" fmla="*/ 658368 h 952938"/>
              <a:gd name="connsiteX72" fmla="*/ 1909267 w 6094373"/>
              <a:gd name="connsiteY72" fmla="*/ 643737 h 952938"/>
              <a:gd name="connsiteX73" fmla="*/ 1777593 w 6094373"/>
              <a:gd name="connsiteY73" fmla="*/ 636422 h 952938"/>
              <a:gd name="connsiteX74" fmla="*/ 1645920 w 6094373"/>
              <a:gd name="connsiteY74" fmla="*/ 614476 h 952938"/>
              <a:gd name="connsiteX75" fmla="*/ 1506931 w 6094373"/>
              <a:gd name="connsiteY75" fmla="*/ 482803 h 952938"/>
              <a:gd name="connsiteX76" fmla="*/ 1419149 w 6094373"/>
              <a:gd name="connsiteY76" fmla="*/ 526694 h 952938"/>
              <a:gd name="connsiteX77" fmla="*/ 1375257 w 6094373"/>
              <a:gd name="connsiteY77" fmla="*/ 431596 h 952938"/>
              <a:gd name="connsiteX78" fmla="*/ 1338681 w 6094373"/>
              <a:gd name="connsiteY78" fmla="*/ 482803 h 952938"/>
              <a:gd name="connsiteX79" fmla="*/ 1309421 w 6094373"/>
              <a:gd name="connsiteY79" fmla="*/ 534009 h 952938"/>
              <a:gd name="connsiteX80" fmla="*/ 1214323 w 6094373"/>
              <a:gd name="connsiteY80" fmla="*/ 519379 h 952938"/>
              <a:gd name="connsiteX81" fmla="*/ 1163117 w 6094373"/>
              <a:gd name="connsiteY81" fmla="*/ 555955 h 952938"/>
              <a:gd name="connsiteX82" fmla="*/ 1133856 w 6094373"/>
              <a:gd name="connsiteY82" fmla="*/ 651052 h 952938"/>
              <a:gd name="connsiteX83" fmla="*/ 1104595 w 6094373"/>
              <a:gd name="connsiteY83" fmla="*/ 680313 h 952938"/>
              <a:gd name="connsiteX84" fmla="*/ 994867 w 6094373"/>
              <a:gd name="connsiteY84" fmla="*/ 702259 h 952938"/>
              <a:gd name="connsiteX85" fmla="*/ 943661 w 6094373"/>
              <a:gd name="connsiteY85" fmla="*/ 768096 h 952938"/>
              <a:gd name="connsiteX86" fmla="*/ 907085 w 6094373"/>
              <a:gd name="connsiteY86" fmla="*/ 797356 h 952938"/>
              <a:gd name="connsiteX87" fmla="*/ 863193 w 6094373"/>
              <a:gd name="connsiteY87" fmla="*/ 724204 h 952938"/>
              <a:gd name="connsiteX88" fmla="*/ 819302 w 6094373"/>
              <a:gd name="connsiteY88" fmla="*/ 738835 h 952938"/>
              <a:gd name="connsiteX89" fmla="*/ 775411 w 6094373"/>
              <a:gd name="connsiteY89" fmla="*/ 680313 h 952938"/>
              <a:gd name="connsiteX90" fmla="*/ 716889 w 6094373"/>
              <a:gd name="connsiteY90" fmla="*/ 746150 h 952938"/>
              <a:gd name="connsiteX91" fmla="*/ 658368 w 6094373"/>
              <a:gd name="connsiteY91" fmla="*/ 746150 h 952938"/>
              <a:gd name="connsiteX92" fmla="*/ 599846 w 6094373"/>
              <a:gd name="connsiteY92" fmla="*/ 760780 h 952938"/>
              <a:gd name="connsiteX93" fmla="*/ 621792 w 6094373"/>
              <a:gd name="connsiteY93" fmla="*/ 709574 h 952938"/>
              <a:gd name="connsiteX94" fmla="*/ 563270 w 6094373"/>
              <a:gd name="connsiteY94" fmla="*/ 658368 h 952938"/>
              <a:gd name="connsiteX95" fmla="*/ 475488 w 6094373"/>
              <a:gd name="connsiteY95" fmla="*/ 548640 h 952938"/>
              <a:gd name="connsiteX96" fmla="*/ 416966 w 6094373"/>
              <a:gd name="connsiteY96" fmla="*/ 563270 h 952938"/>
              <a:gd name="connsiteX97" fmla="*/ 321869 w 6094373"/>
              <a:gd name="connsiteY97" fmla="*/ 534009 h 952938"/>
              <a:gd name="connsiteX98" fmla="*/ 292608 w 6094373"/>
              <a:gd name="connsiteY98" fmla="*/ 402336 h 952938"/>
              <a:gd name="connsiteX99" fmla="*/ 241401 w 6094373"/>
              <a:gd name="connsiteY99" fmla="*/ 395020 h 952938"/>
              <a:gd name="connsiteX100" fmla="*/ 175565 w 6094373"/>
              <a:gd name="connsiteY100" fmla="*/ 453542 h 952938"/>
              <a:gd name="connsiteX101" fmla="*/ 109728 w 6094373"/>
              <a:gd name="connsiteY101" fmla="*/ 453542 h 952938"/>
              <a:gd name="connsiteX102" fmla="*/ 80467 w 6094373"/>
              <a:gd name="connsiteY102" fmla="*/ 409651 h 952938"/>
              <a:gd name="connsiteX103" fmla="*/ 102413 w 6094373"/>
              <a:gd name="connsiteY103" fmla="*/ 373075 h 952938"/>
              <a:gd name="connsiteX104" fmla="*/ 58521 w 6094373"/>
              <a:gd name="connsiteY104" fmla="*/ 321868 h 952938"/>
              <a:gd name="connsiteX105" fmla="*/ 0 w 6094373"/>
              <a:gd name="connsiteY105" fmla="*/ 263347 h 95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094373" h="952938">
                <a:moveTo>
                  <a:pt x="6093561" y="0"/>
                </a:moveTo>
                <a:cubicBezTo>
                  <a:pt x="6094780" y="45720"/>
                  <a:pt x="6095999" y="91440"/>
                  <a:pt x="6086246" y="124358"/>
                </a:cubicBezTo>
                <a:cubicBezTo>
                  <a:pt x="6076493" y="157276"/>
                  <a:pt x="6063081" y="182880"/>
                  <a:pt x="6035040" y="197510"/>
                </a:cubicBezTo>
                <a:cubicBezTo>
                  <a:pt x="6006999" y="212140"/>
                  <a:pt x="5933847" y="201167"/>
                  <a:pt x="5917997" y="212140"/>
                </a:cubicBezTo>
                <a:cubicBezTo>
                  <a:pt x="5902147" y="223113"/>
                  <a:pt x="5949696" y="243840"/>
                  <a:pt x="5939942" y="263347"/>
                </a:cubicBezTo>
                <a:cubicBezTo>
                  <a:pt x="5930188" y="282854"/>
                  <a:pt x="5878982" y="310896"/>
                  <a:pt x="5859475" y="329184"/>
                </a:cubicBezTo>
                <a:cubicBezTo>
                  <a:pt x="5839968" y="347472"/>
                  <a:pt x="5836310" y="356006"/>
                  <a:pt x="5822899" y="373075"/>
                </a:cubicBezTo>
                <a:cubicBezTo>
                  <a:pt x="5809488" y="390144"/>
                  <a:pt x="5794858" y="430377"/>
                  <a:pt x="5779008" y="431596"/>
                </a:cubicBezTo>
                <a:cubicBezTo>
                  <a:pt x="5763158" y="432815"/>
                  <a:pt x="5742431" y="377952"/>
                  <a:pt x="5727801" y="380390"/>
                </a:cubicBezTo>
                <a:cubicBezTo>
                  <a:pt x="5713171" y="382828"/>
                  <a:pt x="5708294" y="426720"/>
                  <a:pt x="5691225" y="446227"/>
                </a:cubicBezTo>
                <a:cubicBezTo>
                  <a:pt x="5674156" y="465734"/>
                  <a:pt x="5644896" y="468172"/>
                  <a:pt x="5625389" y="497433"/>
                </a:cubicBezTo>
                <a:cubicBezTo>
                  <a:pt x="5605882" y="526694"/>
                  <a:pt x="5592470" y="604723"/>
                  <a:pt x="5574182" y="621792"/>
                </a:cubicBezTo>
                <a:cubicBezTo>
                  <a:pt x="5555894" y="638861"/>
                  <a:pt x="5531510" y="591312"/>
                  <a:pt x="5515661" y="599846"/>
                </a:cubicBezTo>
                <a:cubicBezTo>
                  <a:pt x="5499811" y="608380"/>
                  <a:pt x="5488839" y="652272"/>
                  <a:pt x="5479085" y="672998"/>
                </a:cubicBezTo>
                <a:cubicBezTo>
                  <a:pt x="5469331" y="693724"/>
                  <a:pt x="5476646" y="713231"/>
                  <a:pt x="5457139" y="724204"/>
                </a:cubicBezTo>
                <a:cubicBezTo>
                  <a:pt x="5437632" y="735177"/>
                  <a:pt x="5381548" y="753465"/>
                  <a:pt x="5362041" y="738835"/>
                </a:cubicBezTo>
                <a:cubicBezTo>
                  <a:pt x="5342534" y="724205"/>
                  <a:pt x="5353507" y="632765"/>
                  <a:pt x="5340096" y="636422"/>
                </a:cubicBezTo>
                <a:cubicBezTo>
                  <a:pt x="5326685" y="640079"/>
                  <a:pt x="5305958" y="740054"/>
                  <a:pt x="5281574" y="760780"/>
                </a:cubicBezTo>
                <a:cubicBezTo>
                  <a:pt x="5257190" y="781506"/>
                  <a:pt x="5218176" y="769314"/>
                  <a:pt x="5193792" y="760780"/>
                </a:cubicBezTo>
                <a:cubicBezTo>
                  <a:pt x="5169408" y="752246"/>
                  <a:pt x="5160873" y="710793"/>
                  <a:pt x="5135270" y="709574"/>
                </a:cubicBezTo>
                <a:cubicBezTo>
                  <a:pt x="5109667" y="708355"/>
                  <a:pt x="5065776" y="737615"/>
                  <a:pt x="5040173" y="753465"/>
                </a:cubicBezTo>
                <a:cubicBezTo>
                  <a:pt x="5014570" y="769315"/>
                  <a:pt x="4999939" y="793699"/>
                  <a:pt x="4981651" y="804672"/>
                </a:cubicBezTo>
                <a:cubicBezTo>
                  <a:pt x="4963363" y="815645"/>
                  <a:pt x="4946295" y="820521"/>
                  <a:pt x="4930445" y="819302"/>
                </a:cubicBezTo>
                <a:cubicBezTo>
                  <a:pt x="4914595" y="818083"/>
                  <a:pt x="4910937" y="792479"/>
                  <a:pt x="4886553" y="797356"/>
                </a:cubicBezTo>
                <a:cubicBezTo>
                  <a:pt x="4862169" y="802233"/>
                  <a:pt x="4796333" y="833933"/>
                  <a:pt x="4784141" y="848563"/>
                </a:cubicBezTo>
                <a:cubicBezTo>
                  <a:pt x="4771949" y="863193"/>
                  <a:pt x="4815839" y="874166"/>
                  <a:pt x="4813401" y="885139"/>
                </a:cubicBezTo>
                <a:cubicBezTo>
                  <a:pt x="4810963" y="896112"/>
                  <a:pt x="4786579" y="903427"/>
                  <a:pt x="4769510" y="914400"/>
                </a:cubicBezTo>
                <a:cubicBezTo>
                  <a:pt x="4752441" y="925373"/>
                  <a:pt x="4725619" y="946099"/>
                  <a:pt x="4710989" y="950976"/>
                </a:cubicBezTo>
                <a:cubicBezTo>
                  <a:pt x="4696359" y="955853"/>
                  <a:pt x="4693920" y="950975"/>
                  <a:pt x="4681728" y="943660"/>
                </a:cubicBezTo>
                <a:cubicBezTo>
                  <a:pt x="4669536" y="936345"/>
                  <a:pt x="4658563" y="910742"/>
                  <a:pt x="4637837" y="907084"/>
                </a:cubicBezTo>
                <a:lnTo>
                  <a:pt x="4557369" y="921715"/>
                </a:lnTo>
                <a:cubicBezTo>
                  <a:pt x="4532985" y="926592"/>
                  <a:pt x="4496410" y="944879"/>
                  <a:pt x="4491533" y="936345"/>
                </a:cubicBezTo>
                <a:cubicBezTo>
                  <a:pt x="4486656" y="927811"/>
                  <a:pt x="4528109" y="885138"/>
                  <a:pt x="4528109" y="870508"/>
                </a:cubicBezTo>
                <a:cubicBezTo>
                  <a:pt x="4528109" y="855878"/>
                  <a:pt x="4507383" y="843686"/>
                  <a:pt x="4491533" y="848563"/>
                </a:cubicBezTo>
                <a:cubicBezTo>
                  <a:pt x="4475683" y="853440"/>
                  <a:pt x="4447641" y="891235"/>
                  <a:pt x="4433011" y="899769"/>
                </a:cubicBezTo>
                <a:cubicBezTo>
                  <a:pt x="4418381" y="908303"/>
                  <a:pt x="4430572" y="911961"/>
                  <a:pt x="4403750" y="899769"/>
                </a:cubicBezTo>
                <a:cubicBezTo>
                  <a:pt x="4376928" y="887577"/>
                  <a:pt x="4304995" y="843686"/>
                  <a:pt x="4272077" y="826617"/>
                </a:cubicBezTo>
                <a:cubicBezTo>
                  <a:pt x="4239159" y="809548"/>
                  <a:pt x="4206240" y="797356"/>
                  <a:pt x="4206240" y="797356"/>
                </a:cubicBezTo>
                <a:cubicBezTo>
                  <a:pt x="4173322" y="782726"/>
                  <a:pt x="4108704" y="758342"/>
                  <a:pt x="4074566" y="738835"/>
                </a:cubicBezTo>
                <a:cubicBezTo>
                  <a:pt x="4040428" y="719328"/>
                  <a:pt x="4017263" y="697382"/>
                  <a:pt x="4001414" y="680313"/>
                </a:cubicBezTo>
                <a:cubicBezTo>
                  <a:pt x="3985565" y="663244"/>
                  <a:pt x="4003853" y="647395"/>
                  <a:pt x="3979469" y="636422"/>
                </a:cubicBezTo>
                <a:cubicBezTo>
                  <a:pt x="3955085" y="625449"/>
                  <a:pt x="3897782" y="619353"/>
                  <a:pt x="3855110" y="614476"/>
                </a:cubicBezTo>
                <a:cubicBezTo>
                  <a:pt x="3812438" y="609599"/>
                  <a:pt x="3760013" y="620572"/>
                  <a:pt x="3723437" y="607161"/>
                </a:cubicBezTo>
                <a:cubicBezTo>
                  <a:pt x="3686861" y="593750"/>
                  <a:pt x="3657600" y="538886"/>
                  <a:pt x="3635654" y="534009"/>
                </a:cubicBezTo>
                <a:cubicBezTo>
                  <a:pt x="3613708" y="529132"/>
                  <a:pt x="3613708" y="568146"/>
                  <a:pt x="3591763" y="577900"/>
                </a:cubicBezTo>
                <a:cubicBezTo>
                  <a:pt x="3569818" y="587654"/>
                  <a:pt x="3530803" y="597408"/>
                  <a:pt x="3503981" y="592531"/>
                </a:cubicBezTo>
                <a:cubicBezTo>
                  <a:pt x="3477159" y="587654"/>
                  <a:pt x="3450336" y="548640"/>
                  <a:pt x="3430829" y="548640"/>
                </a:cubicBezTo>
                <a:cubicBezTo>
                  <a:pt x="3411322" y="548640"/>
                  <a:pt x="3412540" y="575462"/>
                  <a:pt x="3386937" y="592531"/>
                </a:cubicBezTo>
                <a:cubicBezTo>
                  <a:pt x="3361334" y="609600"/>
                  <a:pt x="3308908" y="637641"/>
                  <a:pt x="3277209" y="651052"/>
                </a:cubicBezTo>
                <a:cubicBezTo>
                  <a:pt x="3245510" y="664463"/>
                  <a:pt x="3218687" y="670560"/>
                  <a:pt x="3196742" y="672998"/>
                </a:cubicBezTo>
                <a:cubicBezTo>
                  <a:pt x="3174796" y="675437"/>
                  <a:pt x="3154070" y="676656"/>
                  <a:pt x="3145536" y="665683"/>
                </a:cubicBezTo>
                <a:cubicBezTo>
                  <a:pt x="3137002" y="654710"/>
                  <a:pt x="3152851" y="618134"/>
                  <a:pt x="3145536" y="607161"/>
                </a:cubicBezTo>
                <a:cubicBezTo>
                  <a:pt x="3138221" y="596188"/>
                  <a:pt x="3123591" y="593750"/>
                  <a:pt x="3101645" y="599846"/>
                </a:cubicBezTo>
                <a:cubicBezTo>
                  <a:pt x="3079699" y="605942"/>
                  <a:pt x="3045561" y="625449"/>
                  <a:pt x="3013862" y="643737"/>
                </a:cubicBezTo>
                <a:cubicBezTo>
                  <a:pt x="2982163" y="662025"/>
                  <a:pt x="2934614" y="718108"/>
                  <a:pt x="2911449" y="709574"/>
                </a:cubicBezTo>
                <a:cubicBezTo>
                  <a:pt x="2888284" y="701040"/>
                  <a:pt x="2894380" y="621792"/>
                  <a:pt x="2874873" y="592531"/>
                </a:cubicBezTo>
                <a:cubicBezTo>
                  <a:pt x="2855366" y="563270"/>
                  <a:pt x="2804159" y="551078"/>
                  <a:pt x="2794406" y="534009"/>
                </a:cubicBezTo>
                <a:cubicBezTo>
                  <a:pt x="2784653" y="516940"/>
                  <a:pt x="2827325" y="496214"/>
                  <a:pt x="2816352" y="490118"/>
                </a:cubicBezTo>
                <a:cubicBezTo>
                  <a:pt x="2805379" y="484022"/>
                  <a:pt x="2756611" y="491337"/>
                  <a:pt x="2728569" y="497433"/>
                </a:cubicBezTo>
                <a:cubicBezTo>
                  <a:pt x="2700527" y="503529"/>
                  <a:pt x="2677363" y="530352"/>
                  <a:pt x="2648102" y="526694"/>
                </a:cubicBezTo>
                <a:cubicBezTo>
                  <a:pt x="2618841" y="523037"/>
                  <a:pt x="2576170" y="474269"/>
                  <a:pt x="2553005" y="475488"/>
                </a:cubicBezTo>
                <a:cubicBezTo>
                  <a:pt x="2529840" y="476707"/>
                  <a:pt x="2531059" y="526694"/>
                  <a:pt x="2509113" y="534009"/>
                </a:cubicBezTo>
                <a:cubicBezTo>
                  <a:pt x="2487167" y="541324"/>
                  <a:pt x="2449372" y="535228"/>
                  <a:pt x="2421331" y="519379"/>
                </a:cubicBezTo>
                <a:cubicBezTo>
                  <a:pt x="2393290" y="503530"/>
                  <a:pt x="2353056" y="440131"/>
                  <a:pt x="2340864" y="438912"/>
                </a:cubicBezTo>
                <a:cubicBezTo>
                  <a:pt x="2328672" y="437693"/>
                  <a:pt x="2355494" y="488899"/>
                  <a:pt x="2348179" y="512064"/>
                </a:cubicBezTo>
                <a:cubicBezTo>
                  <a:pt x="2340864" y="535229"/>
                  <a:pt x="2316480" y="574243"/>
                  <a:pt x="2296973" y="577900"/>
                </a:cubicBezTo>
                <a:cubicBezTo>
                  <a:pt x="2277466" y="581558"/>
                  <a:pt x="2255520" y="542543"/>
                  <a:pt x="2231136" y="534009"/>
                </a:cubicBezTo>
                <a:cubicBezTo>
                  <a:pt x="2206752" y="525475"/>
                  <a:pt x="2175053" y="532790"/>
                  <a:pt x="2150669" y="526694"/>
                </a:cubicBezTo>
                <a:cubicBezTo>
                  <a:pt x="2126285" y="520598"/>
                  <a:pt x="2111654" y="510844"/>
                  <a:pt x="2084832" y="497433"/>
                </a:cubicBezTo>
                <a:cubicBezTo>
                  <a:pt x="2058010" y="484022"/>
                  <a:pt x="2005584" y="436473"/>
                  <a:pt x="1989734" y="446227"/>
                </a:cubicBezTo>
                <a:cubicBezTo>
                  <a:pt x="1973884" y="455981"/>
                  <a:pt x="1992172" y="520598"/>
                  <a:pt x="1989734" y="555955"/>
                </a:cubicBezTo>
                <a:cubicBezTo>
                  <a:pt x="1987296" y="591312"/>
                  <a:pt x="1988515" y="643738"/>
                  <a:pt x="1975104" y="658368"/>
                </a:cubicBezTo>
                <a:cubicBezTo>
                  <a:pt x="1961693" y="672998"/>
                  <a:pt x="1942185" y="647395"/>
                  <a:pt x="1909267" y="643737"/>
                </a:cubicBezTo>
                <a:cubicBezTo>
                  <a:pt x="1876348" y="640079"/>
                  <a:pt x="1821484" y="641299"/>
                  <a:pt x="1777593" y="636422"/>
                </a:cubicBezTo>
                <a:cubicBezTo>
                  <a:pt x="1733702" y="631545"/>
                  <a:pt x="1691030" y="640079"/>
                  <a:pt x="1645920" y="614476"/>
                </a:cubicBezTo>
                <a:cubicBezTo>
                  <a:pt x="1600810" y="588873"/>
                  <a:pt x="1544726" y="497433"/>
                  <a:pt x="1506931" y="482803"/>
                </a:cubicBezTo>
                <a:cubicBezTo>
                  <a:pt x="1469136" y="468173"/>
                  <a:pt x="1441095" y="535228"/>
                  <a:pt x="1419149" y="526694"/>
                </a:cubicBezTo>
                <a:cubicBezTo>
                  <a:pt x="1397203" y="518160"/>
                  <a:pt x="1388668" y="438911"/>
                  <a:pt x="1375257" y="431596"/>
                </a:cubicBezTo>
                <a:cubicBezTo>
                  <a:pt x="1361846" y="424281"/>
                  <a:pt x="1349654" y="465734"/>
                  <a:pt x="1338681" y="482803"/>
                </a:cubicBezTo>
                <a:cubicBezTo>
                  <a:pt x="1327708" y="499872"/>
                  <a:pt x="1330147" y="527913"/>
                  <a:pt x="1309421" y="534009"/>
                </a:cubicBezTo>
                <a:cubicBezTo>
                  <a:pt x="1288695" y="540105"/>
                  <a:pt x="1238707" y="515721"/>
                  <a:pt x="1214323" y="519379"/>
                </a:cubicBezTo>
                <a:cubicBezTo>
                  <a:pt x="1189939" y="523037"/>
                  <a:pt x="1176528" y="534010"/>
                  <a:pt x="1163117" y="555955"/>
                </a:cubicBezTo>
                <a:cubicBezTo>
                  <a:pt x="1149706" y="577900"/>
                  <a:pt x="1143610" y="630326"/>
                  <a:pt x="1133856" y="651052"/>
                </a:cubicBezTo>
                <a:cubicBezTo>
                  <a:pt x="1124102" y="671778"/>
                  <a:pt x="1127760" y="671779"/>
                  <a:pt x="1104595" y="680313"/>
                </a:cubicBezTo>
                <a:cubicBezTo>
                  <a:pt x="1081430" y="688847"/>
                  <a:pt x="1021689" y="687629"/>
                  <a:pt x="994867" y="702259"/>
                </a:cubicBezTo>
                <a:cubicBezTo>
                  <a:pt x="968045" y="716889"/>
                  <a:pt x="958291" y="752247"/>
                  <a:pt x="943661" y="768096"/>
                </a:cubicBezTo>
                <a:cubicBezTo>
                  <a:pt x="929031" y="783946"/>
                  <a:pt x="920496" y="804671"/>
                  <a:pt x="907085" y="797356"/>
                </a:cubicBezTo>
                <a:cubicBezTo>
                  <a:pt x="893674" y="790041"/>
                  <a:pt x="877823" y="733958"/>
                  <a:pt x="863193" y="724204"/>
                </a:cubicBezTo>
                <a:cubicBezTo>
                  <a:pt x="848562" y="714451"/>
                  <a:pt x="833932" y="746150"/>
                  <a:pt x="819302" y="738835"/>
                </a:cubicBezTo>
                <a:cubicBezTo>
                  <a:pt x="804672" y="731520"/>
                  <a:pt x="792480" y="679094"/>
                  <a:pt x="775411" y="680313"/>
                </a:cubicBezTo>
                <a:cubicBezTo>
                  <a:pt x="758342" y="681532"/>
                  <a:pt x="736396" y="735177"/>
                  <a:pt x="716889" y="746150"/>
                </a:cubicBezTo>
                <a:cubicBezTo>
                  <a:pt x="697382" y="757123"/>
                  <a:pt x="677875" y="743712"/>
                  <a:pt x="658368" y="746150"/>
                </a:cubicBezTo>
                <a:cubicBezTo>
                  <a:pt x="638861" y="748588"/>
                  <a:pt x="605942" y="766876"/>
                  <a:pt x="599846" y="760780"/>
                </a:cubicBezTo>
                <a:cubicBezTo>
                  <a:pt x="593750" y="754684"/>
                  <a:pt x="627888" y="726643"/>
                  <a:pt x="621792" y="709574"/>
                </a:cubicBezTo>
                <a:cubicBezTo>
                  <a:pt x="615696" y="692505"/>
                  <a:pt x="587654" y="685190"/>
                  <a:pt x="563270" y="658368"/>
                </a:cubicBezTo>
                <a:cubicBezTo>
                  <a:pt x="538886" y="631546"/>
                  <a:pt x="499872" y="564490"/>
                  <a:pt x="475488" y="548640"/>
                </a:cubicBezTo>
                <a:cubicBezTo>
                  <a:pt x="451104" y="532790"/>
                  <a:pt x="442569" y="565708"/>
                  <a:pt x="416966" y="563270"/>
                </a:cubicBezTo>
                <a:cubicBezTo>
                  <a:pt x="391363" y="560832"/>
                  <a:pt x="342595" y="560831"/>
                  <a:pt x="321869" y="534009"/>
                </a:cubicBezTo>
                <a:cubicBezTo>
                  <a:pt x="301143" y="507187"/>
                  <a:pt x="306019" y="425501"/>
                  <a:pt x="292608" y="402336"/>
                </a:cubicBezTo>
                <a:cubicBezTo>
                  <a:pt x="279197" y="379171"/>
                  <a:pt x="260908" y="386486"/>
                  <a:pt x="241401" y="395020"/>
                </a:cubicBezTo>
                <a:cubicBezTo>
                  <a:pt x="221894" y="403554"/>
                  <a:pt x="197510" y="443788"/>
                  <a:pt x="175565" y="453542"/>
                </a:cubicBezTo>
                <a:cubicBezTo>
                  <a:pt x="153620" y="463296"/>
                  <a:pt x="125578" y="460857"/>
                  <a:pt x="109728" y="453542"/>
                </a:cubicBezTo>
                <a:cubicBezTo>
                  <a:pt x="93878" y="446227"/>
                  <a:pt x="81686" y="423062"/>
                  <a:pt x="80467" y="409651"/>
                </a:cubicBezTo>
                <a:cubicBezTo>
                  <a:pt x="79248" y="396240"/>
                  <a:pt x="106071" y="387705"/>
                  <a:pt x="102413" y="373075"/>
                </a:cubicBezTo>
                <a:cubicBezTo>
                  <a:pt x="98755" y="358445"/>
                  <a:pt x="75590" y="340156"/>
                  <a:pt x="58521" y="321868"/>
                </a:cubicBezTo>
                <a:cubicBezTo>
                  <a:pt x="41452" y="303580"/>
                  <a:pt x="20726" y="283463"/>
                  <a:pt x="0" y="263347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91943" y="1609344"/>
            <a:ext cx="967379" cy="2560320"/>
          </a:xfrm>
          <a:custGeom>
            <a:avLst/>
            <a:gdLst>
              <a:gd name="connsiteX0" fmla="*/ 967379 w 967379"/>
              <a:gd name="connsiteY0" fmla="*/ 0 h 2560320"/>
              <a:gd name="connsiteX1" fmla="*/ 857651 w 967379"/>
              <a:gd name="connsiteY1" fmla="*/ 182880 h 2560320"/>
              <a:gd name="connsiteX2" fmla="*/ 850335 w 967379"/>
              <a:gd name="connsiteY2" fmla="*/ 395021 h 2560320"/>
              <a:gd name="connsiteX3" fmla="*/ 806444 w 967379"/>
              <a:gd name="connsiteY3" fmla="*/ 468173 h 2560320"/>
              <a:gd name="connsiteX4" fmla="*/ 879596 w 967379"/>
              <a:gd name="connsiteY4" fmla="*/ 555955 h 2560320"/>
              <a:gd name="connsiteX5" fmla="*/ 799129 w 967379"/>
              <a:gd name="connsiteY5" fmla="*/ 694944 h 2560320"/>
              <a:gd name="connsiteX6" fmla="*/ 747923 w 967379"/>
              <a:gd name="connsiteY6" fmla="*/ 782726 h 2560320"/>
              <a:gd name="connsiteX7" fmla="*/ 660140 w 967379"/>
              <a:gd name="connsiteY7" fmla="*/ 936346 h 2560320"/>
              <a:gd name="connsiteX8" fmla="*/ 704031 w 967379"/>
              <a:gd name="connsiteY8" fmla="*/ 1141171 h 2560320"/>
              <a:gd name="connsiteX9" fmla="*/ 682086 w 967379"/>
              <a:gd name="connsiteY9" fmla="*/ 1214323 h 2560320"/>
              <a:gd name="connsiteX10" fmla="*/ 674771 w 967379"/>
              <a:gd name="connsiteY10" fmla="*/ 1287475 h 2560320"/>
              <a:gd name="connsiteX11" fmla="*/ 667455 w 967379"/>
              <a:gd name="connsiteY11" fmla="*/ 1345997 h 2560320"/>
              <a:gd name="connsiteX12" fmla="*/ 601619 w 967379"/>
              <a:gd name="connsiteY12" fmla="*/ 1441094 h 2560320"/>
              <a:gd name="connsiteX13" fmla="*/ 543097 w 967379"/>
              <a:gd name="connsiteY13" fmla="*/ 1441094 h 2560320"/>
              <a:gd name="connsiteX14" fmla="*/ 557727 w 967379"/>
              <a:gd name="connsiteY14" fmla="*/ 1543507 h 2560320"/>
              <a:gd name="connsiteX15" fmla="*/ 491891 w 967379"/>
              <a:gd name="connsiteY15" fmla="*/ 1638605 h 2560320"/>
              <a:gd name="connsiteX16" fmla="*/ 338271 w 967379"/>
              <a:gd name="connsiteY16" fmla="*/ 1762963 h 2560320"/>
              <a:gd name="connsiteX17" fmla="*/ 206598 w 967379"/>
              <a:gd name="connsiteY17" fmla="*/ 1858061 h 2560320"/>
              <a:gd name="connsiteX18" fmla="*/ 133446 w 967379"/>
              <a:gd name="connsiteY18" fmla="*/ 1901952 h 2560320"/>
              <a:gd name="connsiteX19" fmla="*/ 45663 w 967379"/>
              <a:gd name="connsiteY19" fmla="*/ 1967789 h 2560320"/>
              <a:gd name="connsiteX20" fmla="*/ 9087 w 967379"/>
              <a:gd name="connsiteY20" fmla="*/ 2033626 h 2560320"/>
              <a:gd name="connsiteX21" fmla="*/ 52979 w 967379"/>
              <a:gd name="connsiteY21" fmla="*/ 2099462 h 2560320"/>
              <a:gd name="connsiteX22" fmla="*/ 67609 w 967379"/>
              <a:gd name="connsiteY22" fmla="*/ 2187245 h 2560320"/>
              <a:gd name="connsiteX23" fmla="*/ 67609 w 967379"/>
              <a:gd name="connsiteY23" fmla="*/ 2289658 h 2560320"/>
              <a:gd name="connsiteX24" fmla="*/ 67609 w 967379"/>
              <a:gd name="connsiteY24" fmla="*/ 2333549 h 2560320"/>
              <a:gd name="connsiteX25" fmla="*/ 38348 w 967379"/>
              <a:gd name="connsiteY25" fmla="*/ 2465222 h 2560320"/>
              <a:gd name="connsiteX26" fmla="*/ 1772 w 967379"/>
              <a:gd name="connsiteY26" fmla="*/ 2472538 h 2560320"/>
              <a:gd name="connsiteX27" fmla="*/ 9087 w 967379"/>
              <a:gd name="connsiteY27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67379" h="2560320">
                <a:moveTo>
                  <a:pt x="967379" y="0"/>
                </a:moveTo>
                <a:cubicBezTo>
                  <a:pt x="922268" y="58521"/>
                  <a:pt x="877158" y="117043"/>
                  <a:pt x="857651" y="182880"/>
                </a:cubicBezTo>
                <a:cubicBezTo>
                  <a:pt x="838144" y="248717"/>
                  <a:pt x="858869" y="347472"/>
                  <a:pt x="850335" y="395021"/>
                </a:cubicBezTo>
                <a:cubicBezTo>
                  <a:pt x="841801" y="442570"/>
                  <a:pt x="801567" y="441351"/>
                  <a:pt x="806444" y="468173"/>
                </a:cubicBezTo>
                <a:cubicBezTo>
                  <a:pt x="811321" y="494995"/>
                  <a:pt x="880815" y="518160"/>
                  <a:pt x="879596" y="555955"/>
                </a:cubicBezTo>
                <a:cubicBezTo>
                  <a:pt x="878377" y="593750"/>
                  <a:pt x="799129" y="694944"/>
                  <a:pt x="799129" y="694944"/>
                </a:cubicBezTo>
                <a:cubicBezTo>
                  <a:pt x="777184" y="732739"/>
                  <a:pt x="771088" y="742492"/>
                  <a:pt x="747923" y="782726"/>
                </a:cubicBezTo>
                <a:cubicBezTo>
                  <a:pt x="724758" y="822960"/>
                  <a:pt x="667455" y="876605"/>
                  <a:pt x="660140" y="936346"/>
                </a:cubicBezTo>
                <a:cubicBezTo>
                  <a:pt x="652825" y="996087"/>
                  <a:pt x="700373" y="1094842"/>
                  <a:pt x="704031" y="1141171"/>
                </a:cubicBezTo>
                <a:cubicBezTo>
                  <a:pt x="707689" y="1187500"/>
                  <a:pt x="686963" y="1189939"/>
                  <a:pt x="682086" y="1214323"/>
                </a:cubicBezTo>
                <a:cubicBezTo>
                  <a:pt x="677209" y="1238707"/>
                  <a:pt x="677209" y="1265529"/>
                  <a:pt x="674771" y="1287475"/>
                </a:cubicBezTo>
                <a:cubicBezTo>
                  <a:pt x="672332" y="1309421"/>
                  <a:pt x="679647" y="1320394"/>
                  <a:pt x="667455" y="1345997"/>
                </a:cubicBezTo>
                <a:cubicBezTo>
                  <a:pt x="655263" y="1371600"/>
                  <a:pt x="622345" y="1425245"/>
                  <a:pt x="601619" y="1441094"/>
                </a:cubicBezTo>
                <a:cubicBezTo>
                  <a:pt x="580893" y="1456944"/>
                  <a:pt x="550412" y="1424025"/>
                  <a:pt x="543097" y="1441094"/>
                </a:cubicBezTo>
                <a:cubicBezTo>
                  <a:pt x="535782" y="1458163"/>
                  <a:pt x="566261" y="1510589"/>
                  <a:pt x="557727" y="1543507"/>
                </a:cubicBezTo>
                <a:cubicBezTo>
                  <a:pt x="549193" y="1576425"/>
                  <a:pt x="528467" y="1602029"/>
                  <a:pt x="491891" y="1638605"/>
                </a:cubicBezTo>
                <a:cubicBezTo>
                  <a:pt x="455315" y="1675181"/>
                  <a:pt x="385820" y="1726387"/>
                  <a:pt x="338271" y="1762963"/>
                </a:cubicBezTo>
                <a:cubicBezTo>
                  <a:pt x="290722" y="1799539"/>
                  <a:pt x="240735" y="1834896"/>
                  <a:pt x="206598" y="1858061"/>
                </a:cubicBezTo>
                <a:cubicBezTo>
                  <a:pt x="172461" y="1881226"/>
                  <a:pt x="160268" y="1883664"/>
                  <a:pt x="133446" y="1901952"/>
                </a:cubicBezTo>
                <a:cubicBezTo>
                  <a:pt x="106624" y="1920240"/>
                  <a:pt x="66389" y="1945843"/>
                  <a:pt x="45663" y="1967789"/>
                </a:cubicBezTo>
                <a:cubicBezTo>
                  <a:pt x="24937" y="1989735"/>
                  <a:pt x="7868" y="2011681"/>
                  <a:pt x="9087" y="2033626"/>
                </a:cubicBezTo>
                <a:cubicBezTo>
                  <a:pt x="10306" y="2055571"/>
                  <a:pt x="43225" y="2073859"/>
                  <a:pt x="52979" y="2099462"/>
                </a:cubicBezTo>
                <a:cubicBezTo>
                  <a:pt x="62733" y="2125065"/>
                  <a:pt x="65171" y="2155546"/>
                  <a:pt x="67609" y="2187245"/>
                </a:cubicBezTo>
                <a:cubicBezTo>
                  <a:pt x="70047" y="2218944"/>
                  <a:pt x="67609" y="2289658"/>
                  <a:pt x="67609" y="2289658"/>
                </a:cubicBezTo>
                <a:cubicBezTo>
                  <a:pt x="67609" y="2314042"/>
                  <a:pt x="72486" y="2304288"/>
                  <a:pt x="67609" y="2333549"/>
                </a:cubicBezTo>
                <a:cubicBezTo>
                  <a:pt x="62732" y="2362810"/>
                  <a:pt x="49321" y="2442057"/>
                  <a:pt x="38348" y="2465222"/>
                </a:cubicBezTo>
                <a:cubicBezTo>
                  <a:pt x="27375" y="2488387"/>
                  <a:pt x="6649" y="2456688"/>
                  <a:pt x="1772" y="2472538"/>
                </a:cubicBezTo>
                <a:cubicBezTo>
                  <a:pt x="-3105" y="2488388"/>
                  <a:pt x="2991" y="2524354"/>
                  <a:pt x="9087" y="2560320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661777">
            <a:off x="5058111" y="3010249"/>
            <a:ext cx="1107996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ห้วยเสี้ยว</a:t>
            </a:r>
          </a:p>
        </p:txBody>
      </p:sp>
      <p:sp>
        <p:nvSpPr>
          <p:cNvPr id="12" name="TextBox 11"/>
          <p:cNvSpPr txBox="1"/>
          <p:nvPr/>
        </p:nvSpPr>
        <p:spPr>
          <a:xfrm rot="19661777">
            <a:off x="5761485" y="3252523"/>
            <a:ext cx="1013419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ห้วยแล้ง</a:t>
            </a:r>
          </a:p>
        </p:txBody>
      </p:sp>
      <p:sp>
        <p:nvSpPr>
          <p:cNvPr id="13" name="TextBox 12"/>
          <p:cNvSpPr txBox="1"/>
          <p:nvPr/>
        </p:nvSpPr>
        <p:spPr>
          <a:xfrm rot="20733054">
            <a:off x="5928528" y="4043566"/>
            <a:ext cx="1335622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ห้วยแม่สอด</a:t>
            </a:r>
          </a:p>
        </p:txBody>
      </p:sp>
      <p:sp>
        <p:nvSpPr>
          <p:cNvPr id="11" name="Freeform 10"/>
          <p:cNvSpPr/>
          <p:nvPr/>
        </p:nvSpPr>
        <p:spPr>
          <a:xfrm>
            <a:off x="6668219" y="4520242"/>
            <a:ext cx="897147" cy="491705"/>
          </a:xfrm>
          <a:custGeom>
            <a:avLst/>
            <a:gdLst>
              <a:gd name="connsiteX0" fmla="*/ 897147 w 897147"/>
              <a:gd name="connsiteY0" fmla="*/ 0 h 491705"/>
              <a:gd name="connsiteX1" fmla="*/ 724619 w 897147"/>
              <a:gd name="connsiteY1" fmla="*/ 77637 h 491705"/>
              <a:gd name="connsiteX2" fmla="*/ 638355 w 897147"/>
              <a:gd name="connsiteY2" fmla="*/ 138022 h 491705"/>
              <a:gd name="connsiteX3" fmla="*/ 448573 w 897147"/>
              <a:gd name="connsiteY3" fmla="*/ 86264 h 491705"/>
              <a:gd name="connsiteX4" fmla="*/ 362309 w 897147"/>
              <a:gd name="connsiteY4" fmla="*/ 25879 h 491705"/>
              <a:gd name="connsiteX5" fmla="*/ 0 w 897147"/>
              <a:gd name="connsiteY5" fmla="*/ 77637 h 491705"/>
              <a:gd name="connsiteX6" fmla="*/ 0 w 897147"/>
              <a:gd name="connsiteY6" fmla="*/ 163901 h 491705"/>
              <a:gd name="connsiteX7" fmla="*/ 69011 w 897147"/>
              <a:gd name="connsiteY7" fmla="*/ 370935 h 491705"/>
              <a:gd name="connsiteX8" fmla="*/ 241539 w 897147"/>
              <a:gd name="connsiteY8" fmla="*/ 465826 h 491705"/>
              <a:gd name="connsiteX9" fmla="*/ 370936 w 897147"/>
              <a:gd name="connsiteY9" fmla="*/ 465826 h 491705"/>
              <a:gd name="connsiteX10" fmla="*/ 474453 w 897147"/>
              <a:gd name="connsiteY10" fmla="*/ 491705 h 491705"/>
              <a:gd name="connsiteX11" fmla="*/ 621102 w 897147"/>
              <a:gd name="connsiteY11" fmla="*/ 439947 h 491705"/>
              <a:gd name="connsiteX12" fmla="*/ 698739 w 897147"/>
              <a:gd name="connsiteY12" fmla="*/ 439947 h 491705"/>
              <a:gd name="connsiteX13" fmla="*/ 560717 w 897147"/>
              <a:gd name="connsiteY13" fmla="*/ 327803 h 491705"/>
              <a:gd name="connsiteX14" fmla="*/ 638355 w 897147"/>
              <a:gd name="connsiteY14" fmla="*/ 224286 h 491705"/>
              <a:gd name="connsiteX15" fmla="*/ 715992 w 897147"/>
              <a:gd name="connsiteY15" fmla="*/ 301924 h 491705"/>
              <a:gd name="connsiteX16" fmla="*/ 897147 w 897147"/>
              <a:gd name="connsiteY16" fmla="*/ 396815 h 491705"/>
              <a:gd name="connsiteX17" fmla="*/ 845389 w 897147"/>
              <a:gd name="connsiteY17" fmla="*/ 319177 h 491705"/>
              <a:gd name="connsiteX18" fmla="*/ 767751 w 897147"/>
              <a:gd name="connsiteY18" fmla="*/ 241539 h 491705"/>
              <a:gd name="connsiteX19" fmla="*/ 785004 w 897147"/>
              <a:gd name="connsiteY19" fmla="*/ 129396 h 491705"/>
              <a:gd name="connsiteX20" fmla="*/ 897147 w 897147"/>
              <a:gd name="connsiteY20" fmla="*/ 0 h 49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7147" h="491705">
                <a:moveTo>
                  <a:pt x="897147" y="0"/>
                </a:moveTo>
                <a:lnTo>
                  <a:pt x="724619" y="77637"/>
                </a:lnTo>
                <a:lnTo>
                  <a:pt x="638355" y="138022"/>
                </a:lnTo>
                <a:lnTo>
                  <a:pt x="448573" y="86264"/>
                </a:lnTo>
                <a:lnTo>
                  <a:pt x="362309" y="25879"/>
                </a:lnTo>
                <a:lnTo>
                  <a:pt x="0" y="77637"/>
                </a:lnTo>
                <a:lnTo>
                  <a:pt x="0" y="163901"/>
                </a:lnTo>
                <a:lnTo>
                  <a:pt x="69011" y="370935"/>
                </a:lnTo>
                <a:lnTo>
                  <a:pt x="241539" y="465826"/>
                </a:lnTo>
                <a:lnTo>
                  <a:pt x="370936" y="465826"/>
                </a:lnTo>
                <a:lnTo>
                  <a:pt x="474453" y="491705"/>
                </a:lnTo>
                <a:lnTo>
                  <a:pt x="621102" y="439947"/>
                </a:lnTo>
                <a:lnTo>
                  <a:pt x="698739" y="439947"/>
                </a:lnTo>
                <a:lnTo>
                  <a:pt x="560717" y="327803"/>
                </a:lnTo>
                <a:lnTo>
                  <a:pt x="638355" y="224286"/>
                </a:lnTo>
                <a:lnTo>
                  <a:pt x="715992" y="301924"/>
                </a:lnTo>
                <a:lnTo>
                  <a:pt x="897147" y="396815"/>
                </a:lnTo>
                <a:lnTo>
                  <a:pt x="845389" y="319177"/>
                </a:lnTo>
                <a:lnTo>
                  <a:pt x="767751" y="241539"/>
                </a:lnTo>
                <a:lnTo>
                  <a:pt x="785004" y="129396"/>
                </a:lnTo>
                <a:lnTo>
                  <a:pt x="89714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2842" y="3573016"/>
            <a:ext cx="1335622" cy="95410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อ่างเก็บน้ำ</a:t>
            </a:r>
          </a:p>
          <a:p>
            <a:pPr defTabSz="914400"/>
            <a:r>
              <a:rPr lang="th-TH" sz="2800" b="1" i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ห้วยแม่สอด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44624"/>
            <a:ext cx="914400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ภาพรวมลุ่มน้ำห้วยแม่สอด (</a:t>
            </a:r>
            <a:r>
              <a:rPr lang="en-US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199 </a:t>
            </a:r>
            <a:r>
              <a:rPr lang="th-TH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ตร.กม.)</a:t>
            </a:r>
            <a:endParaRPr lang="th-TH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685808" y="2553195"/>
            <a:ext cx="2137558" cy="3918857"/>
          </a:xfrm>
          <a:custGeom>
            <a:avLst/>
            <a:gdLst>
              <a:gd name="connsiteX0" fmla="*/ 2113808 w 2137558"/>
              <a:gd name="connsiteY0" fmla="*/ 0 h 3918857"/>
              <a:gd name="connsiteX1" fmla="*/ 1472540 w 2137558"/>
              <a:gd name="connsiteY1" fmla="*/ 486888 h 3918857"/>
              <a:gd name="connsiteX2" fmla="*/ 1508166 w 2137558"/>
              <a:gd name="connsiteY2" fmla="*/ 807522 h 3918857"/>
              <a:gd name="connsiteX3" fmla="*/ 1436914 w 2137558"/>
              <a:gd name="connsiteY3" fmla="*/ 1045028 h 3918857"/>
              <a:gd name="connsiteX4" fmla="*/ 1140031 w 2137558"/>
              <a:gd name="connsiteY4" fmla="*/ 1377537 h 3918857"/>
              <a:gd name="connsiteX5" fmla="*/ 843148 w 2137558"/>
              <a:gd name="connsiteY5" fmla="*/ 1721922 h 3918857"/>
              <a:gd name="connsiteX6" fmla="*/ 593766 w 2137558"/>
              <a:gd name="connsiteY6" fmla="*/ 1959428 h 3918857"/>
              <a:gd name="connsiteX7" fmla="*/ 285008 w 2137558"/>
              <a:gd name="connsiteY7" fmla="*/ 2018805 h 3918857"/>
              <a:gd name="connsiteX8" fmla="*/ 0 w 2137558"/>
              <a:gd name="connsiteY8" fmla="*/ 2078182 h 3918857"/>
              <a:gd name="connsiteX9" fmla="*/ 11875 w 2137558"/>
              <a:gd name="connsiteY9" fmla="*/ 2220686 h 3918857"/>
              <a:gd name="connsiteX10" fmla="*/ 201880 w 2137558"/>
              <a:gd name="connsiteY10" fmla="*/ 2470067 h 3918857"/>
              <a:gd name="connsiteX11" fmla="*/ 439387 w 2137558"/>
              <a:gd name="connsiteY11" fmla="*/ 2458192 h 3918857"/>
              <a:gd name="connsiteX12" fmla="*/ 510639 w 2137558"/>
              <a:gd name="connsiteY12" fmla="*/ 2493818 h 3918857"/>
              <a:gd name="connsiteX13" fmla="*/ 463137 w 2137558"/>
              <a:gd name="connsiteY13" fmla="*/ 2707574 h 3918857"/>
              <a:gd name="connsiteX14" fmla="*/ 415636 w 2137558"/>
              <a:gd name="connsiteY14" fmla="*/ 2850078 h 3918857"/>
              <a:gd name="connsiteX15" fmla="*/ 403761 w 2137558"/>
              <a:gd name="connsiteY15" fmla="*/ 2933205 h 3918857"/>
              <a:gd name="connsiteX16" fmla="*/ 261257 w 2137558"/>
              <a:gd name="connsiteY16" fmla="*/ 3135086 h 3918857"/>
              <a:gd name="connsiteX17" fmla="*/ 261257 w 2137558"/>
              <a:gd name="connsiteY17" fmla="*/ 3384467 h 3918857"/>
              <a:gd name="connsiteX18" fmla="*/ 415636 w 2137558"/>
              <a:gd name="connsiteY18" fmla="*/ 3645724 h 3918857"/>
              <a:gd name="connsiteX19" fmla="*/ 356260 w 2137558"/>
              <a:gd name="connsiteY19" fmla="*/ 3918857 h 3918857"/>
              <a:gd name="connsiteX20" fmla="*/ 2137558 w 2137558"/>
              <a:gd name="connsiteY20" fmla="*/ 3918857 h 3918857"/>
              <a:gd name="connsiteX21" fmla="*/ 2113808 w 2137558"/>
              <a:gd name="connsiteY21" fmla="*/ 0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37558" h="3918857">
                <a:moveTo>
                  <a:pt x="2113808" y="0"/>
                </a:moveTo>
                <a:lnTo>
                  <a:pt x="1472540" y="486888"/>
                </a:lnTo>
                <a:lnTo>
                  <a:pt x="1508166" y="807522"/>
                </a:lnTo>
                <a:lnTo>
                  <a:pt x="1436914" y="1045028"/>
                </a:lnTo>
                <a:lnTo>
                  <a:pt x="1140031" y="1377537"/>
                </a:lnTo>
                <a:lnTo>
                  <a:pt x="843148" y="1721922"/>
                </a:lnTo>
                <a:lnTo>
                  <a:pt x="593766" y="1959428"/>
                </a:lnTo>
                <a:lnTo>
                  <a:pt x="285008" y="2018805"/>
                </a:lnTo>
                <a:lnTo>
                  <a:pt x="0" y="2078182"/>
                </a:lnTo>
                <a:lnTo>
                  <a:pt x="11875" y="2220686"/>
                </a:lnTo>
                <a:lnTo>
                  <a:pt x="201880" y="2470067"/>
                </a:lnTo>
                <a:lnTo>
                  <a:pt x="439387" y="2458192"/>
                </a:lnTo>
                <a:lnTo>
                  <a:pt x="510639" y="2493818"/>
                </a:lnTo>
                <a:lnTo>
                  <a:pt x="463137" y="2707574"/>
                </a:lnTo>
                <a:cubicBezTo>
                  <a:pt x="424968" y="2834805"/>
                  <a:pt x="445992" y="2789362"/>
                  <a:pt x="415636" y="2850078"/>
                </a:cubicBezTo>
                <a:lnTo>
                  <a:pt x="403761" y="2933205"/>
                </a:lnTo>
                <a:lnTo>
                  <a:pt x="261257" y="3135086"/>
                </a:lnTo>
                <a:lnTo>
                  <a:pt x="261257" y="3384467"/>
                </a:lnTo>
                <a:lnTo>
                  <a:pt x="415636" y="3645724"/>
                </a:lnTo>
                <a:lnTo>
                  <a:pt x="356260" y="3918857"/>
                </a:lnTo>
                <a:lnTo>
                  <a:pt x="2137558" y="3918857"/>
                </a:lnTo>
                <a:lnTo>
                  <a:pt x="2113808" y="0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40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defTabSz="914400"/>
            <a:endParaRPr lang="th-TH" sz="40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algn="r" defTabSz="914400"/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พื้นที่รับน้ำ </a:t>
            </a:r>
            <a:r>
              <a:rPr lang="en-US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52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ตร.กม.</a:t>
            </a:r>
          </a:p>
        </p:txBody>
      </p:sp>
      <p:sp>
        <p:nvSpPr>
          <p:cNvPr id="17" name="Freeform 16"/>
          <p:cNvSpPr/>
          <p:nvPr/>
        </p:nvSpPr>
        <p:spPr>
          <a:xfrm>
            <a:off x="3633849" y="558140"/>
            <a:ext cx="5213268" cy="4037611"/>
          </a:xfrm>
          <a:custGeom>
            <a:avLst/>
            <a:gdLst>
              <a:gd name="connsiteX0" fmla="*/ 0 w 5213268"/>
              <a:gd name="connsiteY0" fmla="*/ 2897579 h 4037611"/>
              <a:gd name="connsiteX1" fmla="*/ 296883 w 5213268"/>
              <a:gd name="connsiteY1" fmla="*/ 2137559 h 4037611"/>
              <a:gd name="connsiteX2" fmla="*/ 581891 w 5213268"/>
              <a:gd name="connsiteY2" fmla="*/ 1460665 h 4037611"/>
              <a:gd name="connsiteX3" fmla="*/ 807522 w 5213268"/>
              <a:gd name="connsiteY3" fmla="*/ 1246909 h 4037611"/>
              <a:gd name="connsiteX4" fmla="*/ 1543793 w 5213268"/>
              <a:gd name="connsiteY4" fmla="*/ 700644 h 4037611"/>
              <a:gd name="connsiteX5" fmla="*/ 2351315 w 5213268"/>
              <a:gd name="connsiteY5" fmla="*/ 142504 h 4037611"/>
              <a:gd name="connsiteX6" fmla="*/ 3325091 w 5213268"/>
              <a:gd name="connsiteY6" fmla="*/ 11876 h 4037611"/>
              <a:gd name="connsiteX7" fmla="*/ 4655128 w 5213268"/>
              <a:gd name="connsiteY7" fmla="*/ 0 h 4037611"/>
              <a:gd name="connsiteX8" fmla="*/ 5213268 w 5213268"/>
              <a:gd name="connsiteY8" fmla="*/ 593766 h 4037611"/>
              <a:gd name="connsiteX9" fmla="*/ 5189517 w 5213268"/>
              <a:gd name="connsiteY9" fmla="*/ 1983179 h 4037611"/>
              <a:gd name="connsiteX10" fmla="*/ 4536374 w 5213268"/>
              <a:gd name="connsiteY10" fmla="*/ 2470068 h 4037611"/>
              <a:gd name="connsiteX11" fmla="*/ 4524499 w 5213268"/>
              <a:gd name="connsiteY11" fmla="*/ 2790702 h 4037611"/>
              <a:gd name="connsiteX12" fmla="*/ 4441372 w 5213268"/>
              <a:gd name="connsiteY12" fmla="*/ 3051959 h 4037611"/>
              <a:gd name="connsiteX13" fmla="*/ 3883232 w 5213268"/>
              <a:gd name="connsiteY13" fmla="*/ 3681351 h 4037611"/>
              <a:gd name="connsiteX14" fmla="*/ 3633850 w 5213268"/>
              <a:gd name="connsiteY14" fmla="*/ 3954483 h 4037611"/>
              <a:gd name="connsiteX15" fmla="*/ 3075709 w 5213268"/>
              <a:gd name="connsiteY15" fmla="*/ 4037611 h 4037611"/>
              <a:gd name="connsiteX16" fmla="*/ 2636322 w 5213268"/>
              <a:gd name="connsiteY16" fmla="*/ 3883231 h 4037611"/>
              <a:gd name="connsiteX17" fmla="*/ 2101933 w 5213268"/>
              <a:gd name="connsiteY17" fmla="*/ 3420094 h 4037611"/>
              <a:gd name="connsiteX18" fmla="*/ 1615045 w 5213268"/>
              <a:gd name="connsiteY18" fmla="*/ 2778826 h 4037611"/>
              <a:gd name="connsiteX19" fmla="*/ 1140032 w 5213268"/>
              <a:gd name="connsiteY19" fmla="*/ 2790702 h 4037611"/>
              <a:gd name="connsiteX20" fmla="*/ 213756 w 5213268"/>
              <a:gd name="connsiteY20" fmla="*/ 2885704 h 4037611"/>
              <a:gd name="connsiteX21" fmla="*/ 0 w 5213268"/>
              <a:gd name="connsiteY21" fmla="*/ 2897579 h 4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3268" h="4037611">
                <a:moveTo>
                  <a:pt x="0" y="2897579"/>
                </a:moveTo>
                <a:lnTo>
                  <a:pt x="296883" y="2137559"/>
                </a:lnTo>
                <a:lnTo>
                  <a:pt x="581891" y="1460665"/>
                </a:lnTo>
                <a:lnTo>
                  <a:pt x="807522" y="1246909"/>
                </a:lnTo>
                <a:lnTo>
                  <a:pt x="1543793" y="700644"/>
                </a:lnTo>
                <a:lnTo>
                  <a:pt x="2351315" y="142504"/>
                </a:lnTo>
                <a:lnTo>
                  <a:pt x="3325091" y="11876"/>
                </a:lnTo>
                <a:lnTo>
                  <a:pt x="4655128" y="0"/>
                </a:lnTo>
                <a:lnTo>
                  <a:pt x="5213268" y="593766"/>
                </a:lnTo>
                <a:lnTo>
                  <a:pt x="5189517" y="1983179"/>
                </a:lnTo>
                <a:lnTo>
                  <a:pt x="4536374" y="2470068"/>
                </a:lnTo>
                <a:lnTo>
                  <a:pt x="4524499" y="2790702"/>
                </a:lnTo>
                <a:lnTo>
                  <a:pt x="4441372" y="3051959"/>
                </a:lnTo>
                <a:lnTo>
                  <a:pt x="3883232" y="3681351"/>
                </a:lnTo>
                <a:lnTo>
                  <a:pt x="3633850" y="3954483"/>
                </a:lnTo>
                <a:lnTo>
                  <a:pt x="3075709" y="4037611"/>
                </a:lnTo>
                <a:lnTo>
                  <a:pt x="2636322" y="3883231"/>
                </a:lnTo>
                <a:lnTo>
                  <a:pt x="2101933" y="3420094"/>
                </a:lnTo>
                <a:lnTo>
                  <a:pt x="1615045" y="2778826"/>
                </a:lnTo>
                <a:lnTo>
                  <a:pt x="1140032" y="2790702"/>
                </a:lnTo>
                <a:lnTo>
                  <a:pt x="213756" y="2885704"/>
                </a:lnTo>
                <a:lnTo>
                  <a:pt x="0" y="2897579"/>
                </a:lnTo>
                <a:close/>
              </a:path>
            </a:pathLst>
          </a:custGeom>
          <a:solidFill>
            <a:srgbClr val="0070C0">
              <a:alpha val="40000"/>
            </a:srgbClr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th-TH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พื้นที่รับน้ำ </a:t>
            </a:r>
            <a:r>
              <a:rPr lang="en-US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ตร.กม.</a:t>
            </a:r>
          </a:p>
        </p:txBody>
      </p:sp>
    </p:spTree>
    <p:extLst>
      <p:ext uri="{BB962C8B-B14F-4D97-AF65-F5344CB8AC3E}">
        <p14:creationId xmlns="" xmlns:p14="http://schemas.microsoft.com/office/powerpoint/2010/main" val="1703856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aiWP\Pictures\10609359_930025800347441_183791385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2" y="3127793"/>
            <a:ext cx="1842458" cy="1381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aiWP\Pictures\10595721_930025990347422_72233032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71374"/>
            <a:ext cx="1916435" cy="256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haiWP\Pictures\10582280_930025830347438_117397243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" y="3127793"/>
            <a:ext cx="1842458" cy="1381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3" y="260648"/>
            <a:ext cx="3684918" cy="2763688"/>
          </a:xfrm>
          <a:prstGeom prst="rect">
            <a:avLst/>
          </a:prstGeom>
        </p:spPr>
      </p:pic>
      <p:pic>
        <p:nvPicPr>
          <p:cNvPr id="12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6" y="4653136"/>
            <a:ext cx="2669012" cy="1944216"/>
          </a:xfrm>
          <a:prstGeom prst="rect">
            <a:avLst/>
          </a:prstGeom>
        </p:spPr>
      </p:pic>
      <p:pic>
        <p:nvPicPr>
          <p:cNvPr id="13" name="Picture 5" descr="C:\Users\ThaiWP\Desktop\photo maesod\IMG_12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3199"/>
            <a:ext cx="4171703" cy="2781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59" y="3137509"/>
            <a:ext cx="2369773" cy="157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SALLC\Pictures\โครงการน้ำ\IMG_64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08" y="4504706"/>
            <a:ext cx="1750448" cy="2333931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6" name="Picture 3" descr="C:\Users\SALLC\Pictures\โครงการน้ำ\IMG_64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69537"/>
            <a:ext cx="1701825" cy="2269100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="" xmlns:p14="http://schemas.microsoft.com/office/powerpoint/2010/main" val="26432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>
            <a:hlinkClick r:id="rId2" action="ppaction://hlinksldjump"/>
          </p:cNvPr>
          <p:cNvSpPr/>
          <p:nvPr/>
        </p:nvSpPr>
        <p:spPr>
          <a:xfrm>
            <a:off x="7236296" y="1340768"/>
            <a:ext cx="382270" cy="393065"/>
          </a:xfrm>
          <a:prstGeom prst="ellipse">
            <a:avLst/>
          </a:pr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prstClr val="white"/>
                </a:solidFill>
                <a:latin typeface="Angsana New" pitchFamily="18" charset="-34"/>
                <a:ea typeface="Calibri"/>
                <a:cs typeface="Angsana New" pitchFamily="18" charset="-34"/>
              </a:rPr>
              <a:t>2</a:t>
            </a:r>
            <a:endParaRPr lang="en-US" sz="1200" dirty="0">
              <a:solidFill>
                <a:prstClr val="white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132267" y="-2420446"/>
            <a:ext cx="13825536" cy="11521280"/>
            <a:chOff x="-468560" y="-747464"/>
            <a:chExt cx="10657183" cy="9145016"/>
          </a:xfrm>
        </p:grpSpPr>
        <p:pic>
          <p:nvPicPr>
            <p:cNvPr id="2" name="รูปภาพ 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8560" y="-747464"/>
              <a:ext cx="10657183" cy="91450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grpSp>
          <p:nvGrpSpPr>
            <p:cNvPr id="20" name="Group 19"/>
            <p:cNvGrpSpPr/>
            <p:nvPr/>
          </p:nvGrpSpPr>
          <p:grpSpPr>
            <a:xfrm>
              <a:off x="357343" y="2492896"/>
              <a:ext cx="7796933" cy="2851319"/>
              <a:chOff x="357343" y="2492896"/>
              <a:chExt cx="7796933" cy="2851319"/>
            </a:xfrm>
          </p:grpSpPr>
          <p:sp>
            <p:nvSpPr>
              <p:cNvPr id="3" name="วงรี 2">
                <a:hlinkClick r:id="rId4" action="ppaction://hlinksldjump"/>
              </p:cNvPr>
              <p:cNvSpPr/>
              <p:nvPr/>
            </p:nvSpPr>
            <p:spPr>
              <a:xfrm>
                <a:off x="6012160" y="2492896"/>
                <a:ext cx="382270" cy="3930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prstClr val="white"/>
                    </a:solidFill>
                    <a:latin typeface="TH SarabunPSK"/>
                    <a:ea typeface="Calibri"/>
                    <a:cs typeface="Cordia New"/>
                  </a:rPr>
                  <a:t>1</a:t>
                </a:r>
                <a:endParaRPr lang="en-US" sz="1100">
                  <a:solidFill>
                    <a:prstClr val="white"/>
                  </a:solidFill>
                  <a:ea typeface="Calibri"/>
                  <a:cs typeface="Cordia New"/>
                </a:endParaRPr>
              </a:p>
            </p:txBody>
          </p:sp>
          <p:sp>
            <p:nvSpPr>
              <p:cNvPr id="5" name="วงรี 4">
                <a:hlinkClick r:id="rId5" action="ppaction://hlinksldjump"/>
              </p:cNvPr>
              <p:cNvSpPr/>
              <p:nvPr/>
            </p:nvSpPr>
            <p:spPr>
              <a:xfrm>
                <a:off x="7427431" y="2596479"/>
                <a:ext cx="382270" cy="3930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prstClr val="white"/>
                    </a:solidFill>
                    <a:latin typeface="TH SarabunPSK"/>
                    <a:ea typeface="Calibri"/>
                    <a:cs typeface="Cordia New"/>
                  </a:rPr>
                  <a:t>3</a:t>
                </a:r>
                <a:endParaRPr lang="en-US" sz="1200" dirty="0">
                  <a:solidFill>
                    <a:prstClr val="white"/>
                  </a:solidFill>
                  <a:ea typeface="Calibri"/>
                  <a:cs typeface="Cordia New"/>
                </a:endParaRPr>
              </a:p>
            </p:txBody>
          </p:sp>
          <p:sp>
            <p:nvSpPr>
              <p:cNvPr id="6" name="วงรี 5">
                <a:hlinkClick r:id="rId2" action="ppaction://hlinksldjump"/>
              </p:cNvPr>
              <p:cNvSpPr/>
              <p:nvPr/>
            </p:nvSpPr>
            <p:spPr>
              <a:xfrm>
                <a:off x="7236296" y="4149080"/>
                <a:ext cx="382270" cy="3930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ea typeface="Calibri"/>
                    <a:cs typeface="Cordia New"/>
                  </a:rPr>
                  <a:t>5</a:t>
                </a:r>
              </a:p>
            </p:txBody>
          </p:sp>
          <p:sp>
            <p:nvSpPr>
              <p:cNvPr id="7" name="วงรี 6">
                <a:hlinkClick r:id="rId6" action="ppaction://hlinksldjump"/>
              </p:cNvPr>
              <p:cNvSpPr/>
              <p:nvPr/>
            </p:nvSpPr>
            <p:spPr>
              <a:xfrm>
                <a:off x="7772006" y="3919651"/>
                <a:ext cx="382270" cy="3930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ea typeface="Calibri"/>
                    <a:cs typeface="Cordia New"/>
                  </a:rPr>
                  <a:t>4</a:t>
                </a:r>
              </a:p>
            </p:txBody>
          </p:sp>
          <p:sp>
            <p:nvSpPr>
              <p:cNvPr id="8" name="วงรี 7">
                <a:hlinkClick r:id="rId5" action="ppaction://hlinksldjump"/>
              </p:cNvPr>
              <p:cNvSpPr/>
              <p:nvPr/>
            </p:nvSpPr>
            <p:spPr>
              <a:xfrm>
                <a:off x="6660232" y="4064177"/>
                <a:ext cx="382270" cy="39306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H SarabunPSK"/>
                    <a:ea typeface="Calibri"/>
                    <a:cs typeface="Cordia New"/>
                  </a:rPr>
                  <a:t>6</a:t>
                </a:r>
              </a:p>
            </p:txBody>
          </p:sp>
          <p:sp>
            <p:nvSpPr>
              <p:cNvPr id="9" name="วงรี 8">
                <a:hlinkClick r:id="rId6" action="ppaction://hlinksldjump"/>
              </p:cNvPr>
              <p:cNvSpPr/>
              <p:nvPr/>
            </p:nvSpPr>
            <p:spPr>
              <a:xfrm>
                <a:off x="6203295" y="3526586"/>
                <a:ext cx="382270" cy="39306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H SarabunPSK"/>
                    <a:ea typeface="Calibri"/>
                    <a:cs typeface="Cordia New"/>
                  </a:rPr>
                  <a:t>7</a:t>
                </a:r>
                <a:endParaRPr lang="en-US" sz="1200" dirty="0">
                  <a:solidFill>
                    <a:prstClr val="black"/>
                  </a:solidFill>
                  <a:ea typeface="Calibri"/>
                  <a:cs typeface="Cordia New"/>
                </a:endParaRPr>
              </a:p>
            </p:txBody>
          </p:sp>
          <p:sp>
            <p:nvSpPr>
              <p:cNvPr id="10" name="วงรี 9">
                <a:hlinkClick r:id="rId6" action="ppaction://hlinksldjump"/>
              </p:cNvPr>
              <p:cNvSpPr/>
              <p:nvPr/>
            </p:nvSpPr>
            <p:spPr>
              <a:xfrm>
                <a:off x="5148064" y="3526586"/>
                <a:ext cx="382270" cy="3930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>
                    <a:solidFill>
                      <a:prstClr val="white"/>
                    </a:solidFill>
                    <a:ea typeface="Calibri"/>
                    <a:cs typeface="Cordia New"/>
                  </a:rPr>
                  <a:t>8</a:t>
                </a:r>
              </a:p>
            </p:txBody>
          </p:sp>
          <p:sp>
            <p:nvSpPr>
              <p:cNvPr id="11" name="วงรี 10">
                <a:hlinkClick r:id="" action="ppaction://noaction"/>
              </p:cNvPr>
              <p:cNvSpPr/>
              <p:nvPr/>
            </p:nvSpPr>
            <p:spPr>
              <a:xfrm>
                <a:off x="4348424" y="3408407"/>
                <a:ext cx="251873" cy="25898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H SarabunPSK"/>
                    <a:ea typeface="Calibri"/>
                    <a:cs typeface="Cordia New"/>
                  </a:rPr>
                  <a:t>9</a:t>
                </a:r>
                <a:endParaRPr lang="en-US" sz="1200" dirty="0">
                  <a:solidFill>
                    <a:prstClr val="black"/>
                  </a:solidFill>
                  <a:ea typeface="Calibri"/>
                  <a:cs typeface="Cordia New"/>
                </a:endParaRPr>
              </a:p>
            </p:txBody>
          </p:sp>
          <p:sp>
            <p:nvSpPr>
              <p:cNvPr id="12" name="วงรี 11">
                <a:hlinkClick r:id="" action="ppaction://noaction"/>
              </p:cNvPr>
              <p:cNvSpPr/>
              <p:nvPr/>
            </p:nvSpPr>
            <p:spPr>
              <a:xfrm>
                <a:off x="4607506" y="3573016"/>
                <a:ext cx="243149" cy="29585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prstClr val="white"/>
                    </a:solidFill>
                    <a:latin typeface="TH SarabunPSK"/>
                    <a:ea typeface="Calibri"/>
                    <a:cs typeface="Cordia New"/>
                  </a:rPr>
                  <a:t>10</a:t>
                </a:r>
                <a:endParaRPr lang="en-US" sz="1200" dirty="0">
                  <a:solidFill>
                    <a:prstClr val="white"/>
                  </a:solidFill>
                  <a:ea typeface="Calibri"/>
                  <a:cs typeface="Cordia New"/>
                </a:endParaRPr>
              </a:p>
            </p:txBody>
          </p:sp>
          <p:sp>
            <p:nvSpPr>
              <p:cNvPr id="13" name="วงรี 12"/>
              <p:cNvSpPr/>
              <p:nvPr/>
            </p:nvSpPr>
            <p:spPr>
              <a:xfrm>
                <a:off x="2267745" y="4186607"/>
                <a:ext cx="345774" cy="3555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prstClr val="white"/>
                    </a:solidFill>
                    <a:latin typeface="TH SarabunPSK"/>
                    <a:ea typeface="Calibri"/>
                    <a:cs typeface="Cordia New"/>
                  </a:rPr>
                  <a:t>11</a:t>
                </a:r>
                <a:endParaRPr lang="en-US" sz="1200" dirty="0">
                  <a:solidFill>
                    <a:prstClr val="white"/>
                  </a:solidFill>
                  <a:ea typeface="Calibri"/>
                  <a:cs typeface="Cordia New"/>
                </a:endParaRPr>
              </a:p>
            </p:txBody>
          </p:sp>
          <p:sp>
            <p:nvSpPr>
              <p:cNvPr id="14" name="วงรี 13"/>
              <p:cNvSpPr/>
              <p:nvPr/>
            </p:nvSpPr>
            <p:spPr>
              <a:xfrm>
                <a:off x="1448783" y="4192619"/>
                <a:ext cx="339927" cy="3495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prstClr val="white"/>
                    </a:solidFill>
                    <a:latin typeface="TH SarabunPSK"/>
                    <a:ea typeface="Calibri"/>
                    <a:cs typeface="Cordia New"/>
                  </a:rPr>
                  <a:t>12</a:t>
                </a:r>
                <a:endParaRPr lang="en-US" sz="1200" dirty="0">
                  <a:solidFill>
                    <a:prstClr val="white"/>
                  </a:solidFill>
                  <a:ea typeface="Calibri"/>
                  <a:cs typeface="Cordia New"/>
                </a:endParaRPr>
              </a:p>
            </p:txBody>
          </p:sp>
          <p:sp>
            <p:nvSpPr>
              <p:cNvPr id="15" name="วงรี 14">
                <a:hlinkClick r:id="rId6" action="ppaction://hlinksldjump"/>
              </p:cNvPr>
              <p:cNvSpPr/>
              <p:nvPr/>
            </p:nvSpPr>
            <p:spPr>
              <a:xfrm>
                <a:off x="1319152" y="3526585"/>
                <a:ext cx="414663" cy="42637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solidFill>
                      <a:prstClr val="white"/>
                    </a:solidFill>
                    <a:latin typeface="TH SarabunPSK"/>
                    <a:ea typeface="Calibri"/>
                    <a:cs typeface="Cordia New"/>
                  </a:rPr>
                  <a:t>13</a:t>
                </a:r>
                <a:endParaRPr lang="en-US" sz="1100" dirty="0">
                  <a:solidFill>
                    <a:prstClr val="white"/>
                  </a:solidFill>
                  <a:ea typeface="Calibri"/>
                  <a:cs typeface="Cordia New"/>
                </a:endParaRPr>
              </a:p>
            </p:txBody>
          </p:sp>
          <p:sp>
            <p:nvSpPr>
              <p:cNvPr id="16" name="วงรี 15">
                <a:hlinkClick r:id="" action="ppaction://noaction"/>
              </p:cNvPr>
              <p:cNvSpPr/>
              <p:nvPr/>
            </p:nvSpPr>
            <p:spPr>
              <a:xfrm>
                <a:off x="4516227" y="2729299"/>
                <a:ext cx="251873" cy="25898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prstClr val="black"/>
                    </a:solidFill>
                    <a:ea typeface="Calibri"/>
                    <a:cs typeface="Cordia New"/>
                  </a:rPr>
                  <a:t>N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749972" y="3405352"/>
                <a:ext cx="4308128" cy="1024758"/>
              </a:xfrm>
              <a:custGeom>
                <a:avLst/>
                <a:gdLst>
                  <a:gd name="connsiteX0" fmla="*/ 4256690 w 4351283"/>
                  <a:gd name="connsiteY0" fmla="*/ 47296 h 1024758"/>
                  <a:gd name="connsiteX1" fmla="*/ 3925614 w 4351283"/>
                  <a:gd name="connsiteY1" fmla="*/ 78827 h 1024758"/>
                  <a:gd name="connsiteX2" fmla="*/ 3563007 w 4351283"/>
                  <a:gd name="connsiteY2" fmla="*/ 110358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554014 w 4351283"/>
                  <a:gd name="connsiteY21" fmla="*/ 331076 h 1024758"/>
                  <a:gd name="connsiteX22" fmla="*/ 2916621 w 4351283"/>
                  <a:gd name="connsiteY22" fmla="*/ 299545 h 1024758"/>
                  <a:gd name="connsiteX23" fmla="*/ 3294994 w 4351283"/>
                  <a:gd name="connsiteY23" fmla="*/ 220717 h 1024758"/>
                  <a:gd name="connsiteX24" fmla="*/ 3972911 w 4351283"/>
                  <a:gd name="connsiteY24" fmla="*/ 204951 h 1024758"/>
                  <a:gd name="connsiteX25" fmla="*/ 4162097 w 4351283"/>
                  <a:gd name="connsiteY25" fmla="*/ 157655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47296 h 1024758"/>
                  <a:gd name="connsiteX1" fmla="*/ 3925614 w 4351283"/>
                  <a:gd name="connsiteY1" fmla="*/ 78827 h 1024758"/>
                  <a:gd name="connsiteX2" fmla="*/ 3563007 w 4351283"/>
                  <a:gd name="connsiteY2" fmla="*/ 110358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2916621 w 4351283"/>
                  <a:gd name="connsiteY22" fmla="*/ 299545 h 1024758"/>
                  <a:gd name="connsiteX23" fmla="*/ 3294994 w 4351283"/>
                  <a:gd name="connsiteY23" fmla="*/ 220717 h 1024758"/>
                  <a:gd name="connsiteX24" fmla="*/ 3972911 w 4351283"/>
                  <a:gd name="connsiteY24" fmla="*/ 204951 h 1024758"/>
                  <a:gd name="connsiteX25" fmla="*/ 4162097 w 4351283"/>
                  <a:gd name="connsiteY25" fmla="*/ 157655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47296 h 1024758"/>
                  <a:gd name="connsiteX1" fmla="*/ 3925614 w 4351283"/>
                  <a:gd name="connsiteY1" fmla="*/ 78827 h 1024758"/>
                  <a:gd name="connsiteX2" fmla="*/ 3563007 w 4351283"/>
                  <a:gd name="connsiteY2" fmla="*/ 110358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3118008 w 4351283"/>
                  <a:gd name="connsiteY22" fmla="*/ 536543 h 1024758"/>
                  <a:gd name="connsiteX23" fmla="*/ 3294994 w 4351283"/>
                  <a:gd name="connsiteY23" fmla="*/ 220717 h 1024758"/>
                  <a:gd name="connsiteX24" fmla="*/ 3972911 w 4351283"/>
                  <a:gd name="connsiteY24" fmla="*/ 204951 h 1024758"/>
                  <a:gd name="connsiteX25" fmla="*/ 4162097 w 4351283"/>
                  <a:gd name="connsiteY25" fmla="*/ 157655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47296 h 1024758"/>
                  <a:gd name="connsiteX1" fmla="*/ 3925614 w 4351283"/>
                  <a:gd name="connsiteY1" fmla="*/ 78827 h 1024758"/>
                  <a:gd name="connsiteX2" fmla="*/ 3563007 w 4351283"/>
                  <a:gd name="connsiteY2" fmla="*/ 110358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3118008 w 4351283"/>
                  <a:gd name="connsiteY22" fmla="*/ 536543 h 1024758"/>
                  <a:gd name="connsiteX23" fmla="*/ 3366917 w 4351283"/>
                  <a:gd name="connsiteY23" fmla="*/ 531777 h 1024758"/>
                  <a:gd name="connsiteX24" fmla="*/ 3972911 w 4351283"/>
                  <a:gd name="connsiteY24" fmla="*/ 204951 h 1024758"/>
                  <a:gd name="connsiteX25" fmla="*/ 4162097 w 4351283"/>
                  <a:gd name="connsiteY25" fmla="*/ 157655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47296 h 1024758"/>
                  <a:gd name="connsiteX1" fmla="*/ 3925614 w 4351283"/>
                  <a:gd name="connsiteY1" fmla="*/ 78827 h 1024758"/>
                  <a:gd name="connsiteX2" fmla="*/ 3563007 w 4351283"/>
                  <a:gd name="connsiteY2" fmla="*/ 110358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3118008 w 4351283"/>
                  <a:gd name="connsiteY22" fmla="*/ 536543 h 1024758"/>
                  <a:gd name="connsiteX23" fmla="*/ 3366917 w 4351283"/>
                  <a:gd name="connsiteY23" fmla="*/ 531777 h 1024758"/>
                  <a:gd name="connsiteX24" fmla="*/ 3800294 w 4351283"/>
                  <a:gd name="connsiteY24" fmla="*/ 678946 h 1024758"/>
                  <a:gd name="connsiteX25" fmla="*/ 4162097 w 4351283"/>
                  <a:gd name="connsiteY25" fmla="*/ 157655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47296 h 1024758"/>
                  <a:gd name="connsiteX1" fmla="*/ 3925614 w 4351283"/>
                  <a:gd name="connsiteY1" fmla="*/ 78827 h 1024758"/>
                  <a:gd name="connsiteX2" fmla="*/ 3563007 w 4351283"/>
                  <a:gd name="connsiteY2" fmla="*/ 110358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3118008 w 4351283"/>
                  <a:gd name="connsiteY22" fmla="*/ 536543 h 1024758"/>
                  <a:gd name="connsiteX23" fmla="*/ 3366917 w 4351283"/>
                  <a:gd name="connsiteY23" fmla="*/ 531777 h 1024758"/>
                  <a:gd name="connsiteX24" fmla="*/ 3800294 w 4351283"/>
                  <a:gd name="connsiteY24" fmla="*/ 678946 h 1024758"/>
                  <a:gd name="connsiteX25" fmla="*/ 4162097 w 4351283"/>
                  <a:gd name="connsiteY25" fmla="*/ 157655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47296 h 1024758"/>
                  <a:gd name="connsiteX1" fmla="*/ 3925614 w 4351283"/>
                  <a:gd name="connsiteY1" fmla="*/ 78827 h 1024758"/>
                  <a:gd name="connsiteX2" fmla="*/ 3563007 w 4351283"/>
                  <a:gd name="connsiteY2" fmla="*/ 110358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3118008 w 4351283"/>
                  <a:gd name="connsiteY22" fmla="*/ 536543 h 1024758"/>
                  <a:gd name="connsiteX23" fmla="*/ 3366917 w 4351283"/>
                  <a:gd name="connsiteY23" fmla="*/ 531777 h 1024758"/>
                  <a:gd name="connsiteX24" fmla="*/ 3800294 w 4351283"/>
                  <a:gd name="connsiteY24" fmla="*/ 678946 h 1024758"/>
                  <a:gd name="connsiteX25" fmla="*/ 4162097 w 4351283"/>
                  <a:gd name="connsiteY25" fmla="*/ 157655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47296 h 1024758"/>
                  <a:gd name="connsiteX1" fmla="*/ 3925614 w 4351283"/>
                  <a:gd name="connsiteY1" fmla="*/ 78827 h 1024758"/>
                  <a:gd name="connsiteX2" fmla="*/ 3563007 w 4351283"/>
                  <a:gd name="connsiteY2" fmla="*/ 110358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3118008 w 4351283"/>
                  <a:gd name="connsiteY22" fmla="*/ 536543 h 1024758"/>
                  <a:gd name="connsiteX23" fmla="*/ 3366917 w 4351283"/>
                  <a:gd name="connsiteY23" fmla="*/ 531777 h 1024758"/>
                  <a:gd name="connsiteX24" fmla="*/ 3800294 w 4351283"/>
                  <a:gd name="connsiteY24" fmla="*/ 678946 h 1024758"/>
                  <a:gd name="connsiteX25" fmla="*/ 4190866 w 4351283"/>
                  <a:gd name="connsiteY25" fmla="*/ 557589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47296 h 1024758"/>
                  <a:gd name="connsiteX1" fmla="*/ 3925614 w 4351283"/>
                  <a:gd name="connsiteY1" fmla="*/ 78827 h 1024758"/>
                  <a:gd name="connsiteX2" fmla="*/ 3563007 w 4351283"/>
                  <a:gd name="connsiteY2" fmla="*/ 228856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3118008 w 4351283"/>
                  <a:gd name="connsiteY22" fmla="*/ 536543 h 1024758"/>
                  <a:gd name="connsiteX23" fmla="*/ 3366917 w 4351283"/>
                  <a:gd name="connsiteY23" fmla="*/ 531777 h 1024758"/>
                  <a:gd name="connsiteX24" fmla="*/ 3800294 w 4351283"/>
                  <a:gd name="connsiteY24" fmla="*/ 678946 h 1024758"/>
                  <a:gd name="connsiteX25" fmla="*/ 4190866 w 4351283"/>
                  <a:gd name="connsiteY25" fmla="*/ 557589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47296 h 1024758"/>
                  <a:gd name="connsiteX1" fmla="*/ 3925614 w 4351283"/>
                  <a:gd name="connsiteY1" fmla="*/ 301013 h 1024758"/>
                  <a:gd name="connsiteX2" fmla="*/ 3563007 w 4351283"/>
                  <a:gd name="connsiteY2" fmla="*/ 228856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3118008 w 4351283"/>
                  <a:gd name="connsiteY22" fmla="*/ 536543 h 1024758"/>
                  <a:gd name="connsiteX23" fmla="*/ 3366917 w 4351283"/>
                  <a:gd name="connsiteY23" fmla="*/ 531777 h 1024758"/>
                  <a:gd name="connsiteX24" fmla="*/ 3800294 w 4351283"/>
                  <a:gd name="connsiteY24" fmla="*/ 678946 h 1024758"/>
                  <a:gd name="connsiteX25" fmla="*/ 4190866 w 4351283"/>
                  <a:gd name="connsiteY25" fmla="*/ 557589 h 1024758"/>
                  <a:gd name="connsiteX26" fmla="*/ 4351283 w 4351283"/>
                  <a:gd name="connsiteY26" fmla="*/ 126124 h 1024758"/>
                  <a:gd name="connsiteX0" fmla="*/ 4256690 w 4351283"/>
                  <a:gd name="connsiteY0" fmla="*/ 284294 h 1024758"/>
                  <a:gd name="connsiteX1" fmla="*/ 3925614 w 4351283"/>
                  <a:gd name="connsiteY1" fmla="*/ 301013 h 1024758"/>
                  <a:gd name="connsiteX2" fmla="*/ 3563007 w 4351283"/>
                  <a:gd name="connsiteY2" fmla="*/ 228856 h 1024758"/>
                  <a:gd name="connsiteX3" fmla="*/ 3247697 w 4351283"/>
                  <a:gd name="connsiteY3" fmla="*/ 63062 h 1024758"/>
                  <a:gd name="connsiteX4" fmla="*/ 3026980 w 4351283"/>
                  <a:gd name="connsiteY4" fmla="*/ 47296 h 1024758"/>
                  <a:gd name="connsiteX5" fmla="*/ 2837794 w 4351283"/>
                  <a:gd name="connsiteY5" fmla="*/ 157655 h 1024758"/>
                  <a:gd name="connsiteX6" fmla="*/ 2412125 w 4351283"/>
                  <a:gd name="connsiteY6" fmla="*/ 173420 h 1024758"/>
                  <a:gd name="connsiteX7" fmla="*/ 2096814 w 4351283"/>
                  <a:gd name="connsiteY7" fmla="*/ 236482 h 1024758"/>
                  <a:gd name="connsiteX8" fmla="*/ 1813035 w 4351283"/>
                  <a:gd name="connsiteY8" fmla="*/ 126124 h 1024758"/>
                  <a:gd name="connsiteX9" fmla="*/ 1592318 w 4351283"/>
                  <a:gd name="connsiteY9" fmla="*/ 94593 h 1024758"/>
                  <a:gd name="connsiteX10" fmla="*/ 1324304 w 4351283"/>
                  <a:gd name="connsiteY10" fmla="*/ 47296 h 1024758"/>
                  <a:gd name="connsiteX11" fmla="*/ 1135118 w 4351283"/>
                  <a:gd name="connsiteY11" fmla="*/ 63062 h 1024758"/>
                  <a:gd name="connsiteX12" fmla="*/ 1087821 w 4351283"/>
                  <a:gd name="connsiteY12" fmla="*/ 0 h 1024758"/>
                  <a:gd name="connsiteX13" fmla="*/ 677918 w 4351283"/>
                  <a:gd name="connsiteY13" fmla="*/ 189186 h 1024758"/>
                  <a:gd name="connsiteX14" fmla="*/ 646387 w 4351283"/>
                  <a:gd name="connsiteY14" fmla="*/ 331076 h 1024758"/>
                  <a:gd name="connsiteX15" fmla="*/ 536028 w 4351283"/>
                  <a:gd name="connsiteY15" fmla="*/ 236482 h 1024758"/>
                  <a:gd name="connsiteX16" fmla="*/ 315311 w 4351283"/>
                  <a:gd name="connsiteY16" fmla="*/ 441434 h 1024758"/>
                  <a:gd name="connsiteX17" fmla="*/ 0 w 4351283"/>
                  <a:gd name="connsiteY17" fmla="*/ 646386 h 1024758"/>
                  <a:gd name="connsiteX18" fmla="*/ 173421 w 4351283"/>
                  <a:gd name="connsiteY18" fmla="*/ 1024758 h 1024758"/>
                  <a:gd name="connsiteX19" fmla="*/ 993228 w 4351283"/>
                  <a:gd name="connsiteY19" fmla="*/ 646386 h 1024758"/>
                  <a:gd name="connsiteX20" fmla="*/ 2222938 w 4351283"/>
                  <a:gd name="connsiteY20" fmla="*/ 504496 h 1024758"/>
                  <a:gd name="connsiteX21" fmla="*/ 2611553 w 4351283"/>
                  <a:gd name="connsiteY21" fmla="*/ 612511 h 1024758"/>
                  <a:gd name="connsiteX22" fmla="*/ 3118008 w 4351283"/>
                  <a:gd name="connsiteY22" fmla="*/ 536543 h 1024758"/>
                  <a:gd name="connsiteX23" fmla="*/ 3366917 w 4351283"/>
                  <a:gd name="connsiteY23" fmla="*/ 531777 h 1024758"/>
                  <a:gd name="connsiteX24" fmla="*/ 3800294 w 4351283"/>
                  <a:gd name="connsiteY24" fmla="*/ 678946 h 1024758"/>
                  <a:gd name="connsiteX25" fmla="*/ 4190866 w 4351283"/>
                  <a:gd name="connsiteY25" fmla="*/ 557589 h 1024758"/>
                  <a:gd name="connsiteX26" fmla="*/ 4351283 w 4351283"/>
                  <a:gd name="connsiteY26" fmla="*/ 126124 h 1024758"/>
                  <a:gd name="connsiteX0" fmla="*/ 4256690 w 4308129"/>
                  <a:gd name="connsiteY0" fmla="*/ 284294 h 1024758"/>
                  <a:gd name="connsiteX1" fmla="*/ 3925614 w 4308129"/>
                  <a:gd name="connsiteY1" fmla="*/ 301013 h 1024758"/>
                  <a:gd name="connsiteX2" fmla="*/ 3563007 w 4308129"/>
                  <a:gd name="connsiteY2" fmla="*/ 228856 h 1024758"/>
                  <a:gd name="connsiteX3" fmla="*/ 3247697 w 4308129"/>
                  <a:gd name="connsiteY3" fmla="*/ 63062 h 1024758"/>
                  <a:gd name="connsiteX4" fmla="*/ 3026980 w 4308129"/>
                  <a:gd name="connsiteY4" fmla="*/ 47296 h 1024758"/>
                  <a:gd name="connsiteX5" fmla="*/ 2837794 w 4308129"/>
                  <a:gd name="connsiteY5" fmla="*/ 157655 h 1024758"/>
                  <a:gd name="connsiteX6" fmla="*/ 2412125 w 4308129"/>
                  <a:gd name="connsiteY6" fmla="*/ 173420 h 1024758"/>
                  <a:gd name="connsiteX7" fmla="*/ 2096814 w 4308129"/>
                  <a:gd name="connsiteY7" fmla="*/ 236482 h 1024758"/>
                  <a:gd name="connsiteX8" fmla="*/ 1813035 w 4308129"/>
                  <a:gd name="connsiteY8" fmla="*/ 126124 h 1024758"/>
                  <a:gd name="connsiteX9" fmla="*/ 1592318 w 4308129"/>
                  <a:gd name="connsiteY9" fmla="*/ 94593 h 1024758"/>
                  <a:gd name="connsiteX10" fmla="*/ 1324304 w 4308129"/>
                  <a:gd name="connsiteY10" fmla="*/ 47296 h 1024758"/>
                  <a:gd name="connsiteX11" fmla="*/ 1135118 w 4308129"/>
                  <a:gd name="connsiteY11" fmla="*/ 63062 h 1024758"/>
                  <a:gd name="connsiteX12" fmla="*/ 1087821 w 4308129"/>
                  <a:gd name="connsiteY12" fmla="*/ 0 h 1024758"/>
                  <a:gd name="connsiteX13" fmla="*/ 677918 w 4308129"/>
                  <a:gd name="connsiteY13" fmla="*/ 189186 h 1024758"/>
                  <a:gd name="connsiteX14" fmla="*/ 646387 w 4308129"/>
                  <a:gd name="connsiteY14" fmla="*/ 331076 h 1024758"/>
                  <a:gd name="connsiteX15" fmla="*/ 536028 w 4308129"/>
                  <a:gd name="connsiteY15" fmla="*/ 236482 h 1024758"/>
                  <a:gd name="connsiteX16" fmla="*/ 315311 w 4308129"/>
                  <a:gd name="connsiteY16" fmla="*/ 441434 h 1024758"/>
                  <a:gd name="connsiteX17" fmla="*/ 0 w 4308129"/>
                  <a:gd name="connsiteY17" fmla="*/ 646386 h 1024758"/>
                  <a:gd name="connsiteX18" fmla="*/ 173421 w 4308129"/>
                  <a:gd name="connsiteY18" fmla="*/ 1024758 h 1024758"/>
                  <a:gd name="connsiteX19" fmla="*/ 993228 w 4308129"/>
                  <a:gd name="connsiteY19" fmla="*/ 646386 h 1024758"/>
                  <a:gd name="connsiteX20" fmla="*/ 2222938 w 4308129"/>
                  <a:gd name="connsiteY20" fmla="*/ 504496 h 1024758"/>
                  <a:gd name="connsiteX21" fmla="*/ 2611553 w 4308129"/>
                  <a:gd name="connsiteY21" fmla="*/ 612511 h 1024758"/>
                  <a:gd name="connsiteX22" fmla="*/ 3118008 w 4308129"/>
                  <a:gd name="connsiteY22" fmla="*/ 536543 h 1024758"/>
                  <a:gd name="connsiteX23" fmla="*/ 3366917 w 4308129"/>
                  <a:gd name="connsiteY23" fmla="*/ 531777 h 1024758"/>
                  <a:gd name="connsiteX24" fmla="*/ 3800294 w 4308129"/>
                  <a:gd name="connsiteY24" fmla="*/ 678946 h 1024758"/>
                  <a:gd name="connsiteX25" fmla="*/ 4190866 w 4308129"/>
                  <a:gd name="connsiteY25" fmla="*/ 557589 h 1024758"/>
                  <a:gd name="connsiteX26" fmla="*/ 4308129 w 4308129"/>
                  <a:gd name="connsiteY26" fmla="*/ 348309 h 102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08129" h="1024758">
                    <a:moveTo>
                      <a:pt x="4256690" y="284294"/>
                    </a:moveTo>
                    <a:cubicBezTo>
                      <a:pt x="4146331" y="294804"/>
                      <a:pt x="4041228" y="310253"/>
                      <a:pt x="3925614" y="301013"/>
                    </a:cubicBezTo>
                    <a:cubicBezTo>
                      <a:pt x="3810000" y="291773"/>
                      <a:pt x="3683876" y="178846"/>
                      <a:pt x="3563007" y="228856"/>
                    </a:cubicBezTo>
                    <a:lnTo>
                      <a:pt x="3247697" y="63062"/>
                    </a:lnTo>
                    <a:lnTo>
                      <a:pt x="3026980" y="47296"/>
                    </a:lnTo>
                    <a:lnTo>
                      <a:pt x="2837794" y="157655"/>
                    </a:lnTo>
                    <a:lnTo>
                      <a:pt x="2412125" y="173420"/>
                    </a:lnTo>
                    <a:lnTo>
                      <a:pt x="2096814" y="236482"/>
                    </a:lnTo>
                    <a:lnTo>
                      <a:pt x="1813035" y="126124"/>
                    </a:lnTo>
                    <a:lnTo>
                      <a:pt x="1592318" y="94593"/>
                    </a:lnTo>
                    <a:lnTo>
                      <a:pt x="1324304" y="47296"/>
                    </a:lnTo>
                    <a:lnTo>
                      <a:pt x="1135118" y="63062"/>
                    </a:lnTo>
                    <a:lnTo>
                      <a:pt x="1087821" y="0"/>
                    </a:lnTo>
                    <a:lnTo>
                      <a:pt x="677918" y="189186"/>
                    </a:lnTo>
                    <a:lnTo>
                      <a:pt x="646387" y="331076"/>
                    </a:lnTo>
                    <a:lnTo>
                      <a:pt x="536028" y="236482"/>
                    </a:lnTo>
                    <a:lnTo>
                      <a:pt x="315311" y="441434"/>
                    </a:lnTo>
                    <a:lnTo>
                      <a:pt x="0" y="646386"/>
                    </a:lnTo>
                    <a:lnTo>
                      <a:pt x="173421" y="1024758"/>
                    </a:lnTo>
                    <a:lnTo>
                      <a:pt x="993228" y="646386"/>
                    </a:lnTo>
                    <a:lnTo>
                      <a:pt x="2222938" y="504496"/>
                    </a:lnTo>
                    <a:lnTo>
                      <a:pt x="2611553" y="612511"/>
                    </a:lnTo>
                    <a:lnTo>
                      <a:pt x="3118008" y="536543"/>
                    </a:lnTo>
                    <a:lnTo>
                      <a:pt x="3366917" y="531777"/>
                    </a:lnTo>
                    <a:lnTo>
                      <a:pt x="3800294" y="678946"/>
                    </a:lnTo>
                    <a:cubicBezTo>
                      <a:pt x="4136665" y="756991"/>
                      <a:pt x="4070265" y="731353"/>
                      <a:pt x="4190866" y="557589"/>
                    </a:cubicBezTo>
                    <a:lnTo>
                      <a:pt x="4308129" y="348309"/>
                    </a:lnTo>
                  </a:path>
                </a:pathLst>
              </a:custGeom>
              <a:solidFill>
                <a:srgbClr val="FF0000">
                  <a:alpha val="3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GB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886987" y="3101212"/>
                <a:ext cx="5596759" cy="1734207"/>
              </a:xfrm>
              <a:custGeom>
                <a:avLst/>
                <a:gdLst>
                  <a:gd name="connsiteX0" fmla="*/ 5596759 w 5596759"/>
                  <a:gd name="connsiteY0" fmla="*/ 0 h 1734207"/>
                  <a:gd name="connsiteX1" fmla="*/ 5596759 w 5596759"/>
                  <a:gd name="connsiteY1" fmla="*/ 425669 h 1734207"/>
                  <a:gd name="connsiteX2" fmla="*/ 4461642 w 5596759"/>
                  <a:gd name="connsiteY2" fmla="*/ 662152 h 1734207"/>
                  <a:gd name="connsiteX3" fmla="*/ 4272456 w 5596759"/>
                  <a:gd name="connsiteY3" fmla="*/ 740979 h 1734207"/>
                  <a:gd name="connsiteX4" fmla="*/ 3988676 w 5596759"/>
                  <a:gd name="connsiteY4" fmla="*/ 693683 h 1734207"/>
                  <a:gd name="connsiteX5" fmla="*/ 3531476 w 5596759"/>
                  <a:gd name="connsiteY5" fmla="*/ 835572 h 1734207"/>
                  <a:gd name="connsiteX6" fmla="*/ 3531476 w 5596759"/>
                  <a:gd name="connsiteY6" fmla="*/ 993228 h 1734207"/>
                  <a:gd name="connsiteX7" fmla="*/ 3247697 w 5596759"/>
                  <a:gd name="connsiteY7" fmla="*/ 1119352 h 1734207"/>
                  <a:gd name="connsiteX8" fmla="*/ 2632842 w 5596759"/>
                  <a:gd name="connsiteY8" fmla="*/ 1150883 h 1734207"/>
                  <a:gd name="connsiteX9" fmla="*/ 2522483 w 5596759"/>
                  <a:gd name="connsiteY9" fmla="*/ 1308538 h 1734207"/>
                  <a:gd name="connsiteX10" fmla="*/ 2128345 w 5596759"/>
                  <a:gd name="connsiteY10" fmla="*/ 1166648 h 1734207"/>
                  <a:gd name="connsiteX11" fmla="*/ 1734207 w 5596759"/>
                  <a:gd name="connsiteY11" fmla="*/ 1261241 h 1734207"/>
                  <a:gd name="connsiteX12" fmla="*/ 1340069 w 5596759"/>
                  <a:gd name="connsiteY12" fmla="*/ 1434662 h 1734207"/>
                  <a:gd name="connsiteX13" fmla="*/ 1150883 w 5596759"/>
                  <a:gd name="connsiteY13" fmla="*/ 1466193 h 1734207"/>
                  <a:gd name="connsiteX14" fmla="*/ 709449 w 5596759"/>
                  <a:gd name="connsiteY14" fmla="*/ 1576552 h 1734207"/>
                  <a:gd name="connsiteX15" fmla="*/ 488731 w 5596759"/>
                  <a:gd name="connsiteY15" fmla="*/ 1734207 h 1734207"/>
                  <a:gd name="connsiteX16" fmla="*/ 425669 w 5596759"/>
                  <a:gd name="connsiteY16" fmla="*/ 1623848 h 1734207"/>
                  <a:gd name="connsiteX17" fmla="*/ 126124 w 5596759"/>
                  <a:gd name="connsiteY17" fmla="*/ 1734207 h 1734207"/>
                  <a:gd name="connsiteX18" fmla="*/ 0 w 5596759"/>
                  <a:gd name="connsiteY18" fmla="*/ 1671145 h 1734207"/>
                  <a:gd name="connsiteX19" fmla="*/ 1860331 w 5596759"/>
                  <a:gd name="connsiteY19" fmla="*/ 110359 h 1734207"/>
                  <a:gd name="connsiteX20" fmla="*/ 2380593 w 5596759"/>
                  <a:gd name="connsiteY20" fmla="*/ 78828 h 1734207"/>
                  <a:gd name="connsiteX21" fmla="*/ 2963918 w 5596759"/>
                  <a:gd name="connsiteY21" fmla="*/ 220717 h 1734207"/>
                  <a:gd name="connsiteX22" fmla="*/ 3389587 w 5596759"/>
                  <a:gd name="connsiteY22" fmla="*/ 220717 h 1734207"/>
                  <a:gd name="connsiteX23" fmla="*/ 3657600 w 5596759"/>
                  <a:gd name="connsiteY23" fmla="*/ 110359 h 1734207"/>
                  <a:gd name="connsiteX24" fmla="*/ 3909849 w 5596759"/>
                  <a:gd name="connsiteY24" fmla="*/ 126124 h 1734207"/>
                  <a:gd name="connsiteX25" fmla="*/ 4430111 w 5596759"/>
                  <a:gd name="connsiteY25" fmla="*/ 110359 h 1734207"/>
                  <a:gd name="connsiteX26" fmla="*/ 4808483 w 5596759"/>
                  <a:gd name="connsiteY26" fmla="*/ 110359 h 1734207"/>
                  <a:gd name="connsiteX27" fmla="*/ 5092262 w 5596759"/>
                  <a:gd name="connsiteY27" fmla="*/ 141890 h 1734207"/>
                  <a:gd name="connsiteX28" fmla="*/ 5234152 w 5596759"/>
                  <a:gd name="connsiteY28" fmla="*/ 157655 h 1734207"/>
                  <a:gd name="connsiteX29" fmla="*/ 5423338 w 5596759"/>
                  <a:gd name="connsiteY29" fmla="*/ 78828 h 1734207"/>
                  <a:gd name="connsiteX30" fmla="*/ 5596759 w 5596759"/>
                  <a:gd name="connsiteY30" fmla="*/ 0 h 1734207"/>
                  <a:gd name="connsiteX0" fmla="*/ 5596759 w 5596759"/>
                  <a:gd name="connsiteY0" fmla="*/ 0 h 1734207"/>
                  <a:gd name="connsiteX1" fmla="*/ 5596759 w 5596759"/>
                  <a:gd name="connsiteY1" fmla="*/ 425669 h 1734207"/>
                  <a:gd name="connsiteX2" fmla="*/ 4461642 w 5596759"/>
                  <a:gd name="connsiteY2" fmla="*/ 662152 h 1734207"/>
                  <a:gd name="connsiteX3" fmla="*/ 4272456 w 5596759"/>
                  <a:gd name="connsiteY3" fmla="*/ 740979 h 1734207"/>
                  <a:gd name="connsiteX4" fmla="*/ 3988676 w 5596759"/>
                  <a:gd name="connsiteY4" fmla="*/ 693683 h 1734207"/>
                  <a:gd name="connsiteX5" fmla="*/ 3948633 w 5596759"/>
                  <a:gd name="connsiteY5" fmla="*/ 1087382 h 1734207"/>
                  <a:gd name="connsiteX6" fmla="*/ 3531476 w 5596759"/>
                  <a:gd name="connsiteY6" fmla="*/ 993228 h 1734207"/>
                  <a:gd name="connsiteX7" fmla="*/ 3247697 w 5596759"/>
                  <a:gd name="connsiteY7" fmla="*/ 1119352 h 1734207"/>
                  <a:gd name="connsiteX8" fmla="*/ 2632842 w 5596759"/>
                  <a:gd name="connsiteY8" fmla="*/ 1150883 h 1734207"/>
                  <a:gd name="connsiteX9" fmla="*/ 2522483 w 5596759"/>
                  <a:gd name="connsiteY9" fmla="*/ 1308538 h 1734207"/>
                  <a:gd name="connsiteX10" fmla="*/ 2128345 w 5596759"/>
                  <a:gd name="connsiteY10" fmla="*/ 1166648 h 1734207"/>
                  <a:gd name="connsiteX11" fmla="*/ 1734207 w 5596759"/>
                  <a:gd name="connsiteY11" fmla="*/ 1261241 h 1734207"/>
                  <a:gd name="connsiteX12" fmla="*/ 1340069 w 5596759"/>
                  <a:gd name="connsiteY12" fmla="*/ 1434662 h 1734207"/>
                  <a:gd name="connsiteX13" fmla="*/ 1150883 w 5596759"/>
                  <a:gd name="connsiteY13" fmla="*/ 1466193 h 1734207"/>
                  <a:gd name="connsiteX14" fmla="*/ 709449 w 5596759"/>
                  <a:gd name="connsiteY14" fmla="*/ 1576552 h 1734207"/>
                  <a:gd name="connsiteX15" fmla="*/ 488731 w 5596759"/>
                  <a:gd name="connsiteY15" fmla="*/ 1734207 h 1734207"/>
                  <a:gd name="connsiteX16" fmla="*/ 425669 w 5596759"/>
                  <a:gd name="connsiteY16" fmla="*/ 1623848 h 1734207"/>
                  <a:gd name="connsiteX17" fmla="*/ 126124 w 5596759"/>
                  <a:gd name="connsiteY17" fmla="*/ 1734207 h 1734207"/>
                  <a:gd name="connsiteX18" fmla="*/ 0 w 5596759"/>
                  <a:gd name="connsiteY18" fmla="*/ 1671145 h 1734207"/>
                  <a:gd name="connsiteX19" fmla="*/ 1860331 w 5596759"/>
                  <a:gd name="connsiteY19" fmla="*/ 110359 h 1734207"/>
                  <a:gd name="connsiteX20" fmla="*/ 2380593 w 5596759"/>
                  <a:gd name="connsiteY20" fmla="*/ 78828 h 1734207"/>
                  <a:gd name="connsiteX21" fmla="*/ 2963918 w 5596759"/>
                  <a:gd name="connsiteY21" fmla="*/ 220717 h 1734207"/>
                  <a:gd name="connsiteX22" fmla="*/ 3389587 w 5596759"/>
                  <a:gd name="connsiteY22" fmla="*/ 220717 h 1734207"/>
                  <a:gd name="connsiteX23" fmla="*/ 3657600 w 5596759"/>
                  <a:gd name="connsiteY23" fmla="*/ 110359 h 1734207"/>
                  <a:gd name="connsiteX24" fmla="*/ 3909849 w 5596759"/>
                  <a:gd name="connsiteY24" fmla="*/ 126124 h 1734207"/>
                  <a:gd name="connsiteX25" fmla="*/ 4430111 w 5596759"/>
                  <a:gd name="connsiteY25" fmla="*/ 110359 h 1734207"/>
                  <a:gd name="connsiteX26" fmla="*/ 4808483 w 5596759"/>
                  <a:gd name="connsiteY26" fmla="*/ 110359 h 1734207"/>
                  <a:gd name="connsiteX27" fmla="*/ 5092262 w 5596759"/>
                  <a:gd name="connsiteY27" fmla="*/ 141890 h 1734207"/>
                  <a:gd name="connsiteX28" fmla="*/ 5234152 w 5596759"/>
                  <a:gd name="connsiteY28" fmla="*/ 157655 h 1734207"/>
                  <a:gd name="connsiteX29" fmla="*/ 5423338 w 5596759"/>
                  <a:gd name="connsiteY29" fmla="*/ 78828 h 1734207"/>
                  <a:gd name="connsiteX30" fmla="*/ 5596759 w 5596759"/>
                  <a:gd name="connsiteY30" fmla="*/ 0 h 1734207"/>
                  <a:gd name="connsiteX0" fmla="*/ 5596759 w 5596759"/>
                  <a:gd name="connsiteY0" fmla="*/ 0 h 1734207"/>
                  <a:gd name="connsiteX1" fmla="*/ 5596759 w 5596759"/>
                  <a:gd name="connsiteY1" fmla="*/ 425669 h 1734207"/>
                  <a:gd name="connsiteX2" fmla="*/ 4461642 w 5596759"/>
                  <a:gd name="connsiteY2" fmla="*/ 662152 h 1734207"/>
                  <a:gd name="connsiteX3" fmla="*/ 4272456 w 5596759"/>
                  <a:gd name="connsiteY3" fmla="*/ 740979 h 1734207"/>
                  <a:gd name="connsiteX4" fmla="*/ 4261985 w 5596759"/>
                  <a:gd name="connsiteY4" fmla="*/ 1093616 h 1734207"/>
                  <a:gd name="connsiteX5" fmla="*/ 3948633 w 5596759"/>
                  <a:gd name="connsiteY5" fmla="*/ 1087382 h 1734207"/>
                  <a:gd name="connsiteX6" fmla="*/ 3531476 w 5596759"/>
                  <a:gd name="connsiteY6" fmla="*/ 993228 h 1734207"/>
                  <a:gd name="connsiteX7" fmla="*/ 3247697 w 5596759"/>
                  <a:gd name="connsiteY7" fmla="*/ 1119352 h 1734207"/>
                  <a:gd name="connsiteX8" fmla="*/ 2632842 w 5596759"/>
                  <a:gd name="connsiteY8" fmla="*/ 1150883 h 1734207"/>
                  <a:gd name="connsiteX9" fmla="*/ 2522483 w 5596759"/>
                  <a:gd name="connsiteY9" fmla="*/ 1308538 h 1734207"/>
                  <a:gd name="connsiteX10" fmla="*/ 2128345 w 5596759"/>
                  <a:gd name="connsiteY10" fmla="*/ 1166648 h 1734207"/>
                  <a:gd name="connsiteX11" fmla="*/ 1734207 w 5596759"/>
                  <a:gd name="connsiteY11" fmla="*/ 1261241 h 1734207"/>
                  <a:gd name="connsiteX12" fmla="*/ 1340069 w 5596759"/>
                  <a:gd name="connsiteY12" fmla="*/ 1434662 h 1734207"/>
                  <a:gd name="connsiteX13" fmla="*/ 1150883 w 5596759"/>
                  <a:gd name="connsiteY13" fmla="*/ 1466193 h 1734207"/>
                  <a:gd name="connsiteX14" fmla="*/ 709449 w 5596759"/>
                  <a:gd name="connsiteY14" fmla="*/ 1576552 h 1734207"/>
                  <a:gd name="connsiteX15" fmla="*/ 488731 w 5596759"/>
                  <a:gd name="connsiteY15" fmla="*/ 1734207 h 1734207"/>
                  <a:gd name="connsiteX16" fmla="*/ 425669 w 5596759"/>
                  <a:gd name="connsiteY16" fmla="*/ 1623848 h 1734207"/>
                  <a:gd name="connsiteX17" fmla="*/ 126124 w 5596759"/>
                  <a:gd name="connsiteY17" fmla="*/ 1734207 h 1734207"/>
                  <a:gd name="connsiteX18" fmla="*/ 0 w 5596759"/>
                  <a:gd name="connsiteY18" fmla="*/ 1671145 h 1734207"/>
                  <a:gd name="connsiteX19" fmla="*/ 1860331 w 5596759"/>
                  <a:gd name="connsiteY19" fmla="*/ 110359 h 1734207"/>
                  <a:gd name="connsiteX20" fmla="*/ 2380593 w 5596759"/>
                  <a:gd name="connsiteY20" fmla="*/ 78828 h 1734207"/>
                  <a:gd name="connsiteX21" fmla="*/ 2963918 w 5596759"/>
                  <a:gd name="connsiteY21" fmla="*/ 220717 h 1734207"/>
                  <a:gd name="connsiteX22" fmla="*/ 3389587 w 5596759"/>
                  <a:gd name="connsiteY22" fmla="*/ 220717 h 1734207"/>
                  <a:gd name="connsiteX23" fmla="*/ 3657600 w 5596759"/>
                  <a:gd name="connsiteY23" fmla="*/ 110359 h 1734207"/>
                  <a:gd name="connsiteX24" fmla="*/ 3909849 w 5596759"/>
                  <a:gd name="connsiteY24" fmla="*/ 126124 h 1734207"/>
                  <a:gd name="connsiteX25" fmla="*/ 4430111 w 5596759"/>
                  <a:gd name="connsiteY25" fmla="*/ 110359 h 1734207"/>
                  <a:gd name="connsiteX26" fmla="*/ 4808483 w 5596759"/>
                  <a:gd name="connsiteY26" fmla="*/ 110359 h 1734207"/>
                  <a:gd name="connsiteX27" fmla="*/ 5092262 w 5596759"/>
                  <a:gd name="connsiteY27" fmla="*/ 141890 h 1734207"/>
                  <a:gd name="connsiteX28" fmla="*/ 5234152 w 5596759"/>
                  <a:gd name="connsiteY28" fmla="*/ 157655 h 1734207"/>
                  <a:gd name="connsiteX29" fmla="*/ 5423338 w 5596759"/>
                  <a:gd name="connsiteY29" fmla="*/ 78828 h 1734207"/>
                  <a:gd name="connsiteX30" fmla="*/ 5596759 w 5596759"/>
                  <a:gd name="connsiteY30" fmla="*/ 0 h 1734207"/>
                  <a:gd name="connsiteX0" fmla="*/ 5596759 w 5596759"/>
                  <a:gd name="connsiteY0" fmla="*/ 0 h 1734207"/>
                  <a:gd name="connsiteX1" fmla="*/ 5596759 w 5596759"/>
                  <a:gd name="connsiteY1" fmla="*/ 425669 h 1734207"/>
                  <a:gd name="connsiteX2" fmla="*/ 4461642 w 5596759"/>
                  <a:gd name="connsiteY2" fmla="*/ 662152 h 1734207"/>
                  <a:gd name="connsiteX3" fmla="*/ 4632074 w 5596759"/>
                  <a:gd name="connsiteY3" fmla="*/ 1111288 h 1734207"/>
                  <a:gd name="connsiteX4" fmla="*/ 4261985 w 5596759"/>
                  <a:gd name="connsiteY4" fmla="*/ 1093616 h 1734207"/>
                  <a:gd name="connsiteX5" fmla="*/ 3948633 w 5596759"/>
                  <a:gd name="connsiteY5" fmla="*/ 1087382 h 1734207"/>
                  <a:gd name="connsiteX6" fmla="*/ 3531476 w 5596759"/>
                  <a:gd name="connsiteY6" fmla="*/ 993228 h 1734207"/>
                  <a:gd name="connsiteX7" fmla="*/ 3247697 w 5596759"/>
                  <a:gd name="connsiteY7" fmla="*/ 1119352 h 1734207"/>
                  <a:gd name="connsiteX8" fmla="*/ 2632842 w 5596759"/>
                  <a:gd name="connsiteY8" fmla="*/ 1150883 h 1734207"/>
                  <a:gd name="connsiteX9" fmla="*/ 2522483 w 5596759"/>
                  <a:gd name="connsiteY9" fmla="*/ 1308538 h 1734207"/>
                  <a:gd name="connsiteX10" fmla="*/ 2128345 w 5596759"/>
                  <a:gd name="connsiteY10" fmla="*/ 1166648 h 1734207"/>
                  <a:gd name="connsiteX11" fmla="*/ 1734207 w 5596759"/>
                  <a:gd name="connsiteY11" fmla="*/ 1261241 h 1734207"/>
                  <a:gd name="connsiteX12" fmla="*/ 1340069 w 5596759"/>
                  <a:gd name="connsiteY12" fmla="*/ 1434662 h 1734207"/>
                  <a:gd name="connsiteX13" fmla="*/ 1150883 w 5596759"/>
                  <a:gd name="connsiteY13" fmla="*/ 1466193 h 1734207"/>
                  <a:gd name="connsiteX14" fmla="*/ 709449 w 5596759"/>
                  <a:gd name="connsiteY14" fmla="*/ 1576552 h 1734207"/>
                  <a:gd name="connsiteX15" fmla="*/ 488731 w 5596759"/>
                  <a:gd name="connsiteY15" fmla="*/ 1734207 h 1734207"/>
                  <a:gd name="connsiteX16" fmla="*/ 425669 w 5596759"/>
                  <a:gd name="connsiteY16" fmla="*/ 1623848 h 1734207"/>
                  <a:gd name="connsiteX17" fmla="*/ 126124 w 5596759"/>
                  <a:gd name="connsiteY17" fmla="*/ 1734207 h 1734207"/>
                  <a:gd name="connsiteX18" fmla="*/ 0 w 5596759"/>
                  <a:gd name="connsiteY18" fmla="*/ 1671145 h 1734207"/>
                  <a:gd name="connsiteX19" fmla="*/ 1860331 w 5596759"/>
                  <a:gd name="connsiteY19" fmla="*/ 110359 h 1734207"/>
                  <a:gd name="connsiteX20" fmla="*/ 2380593 w 5596759"/>
                  <a:gd name="connsiteY20" fmla="*/ 78828 h 1734207"/>
                  <a:gd name="connsiteX21" fmla="*/ 2963918 w 5596759"/>
                  <a:gd name="connsiteY21" fmla="*/ 220717 h 1734207"/>
                  <a:gd name="connsiteX22" fmla="*/ 3389587 w 5596759"/>
                  <a:gd name="connsiteY22" fmla="*/ 220717 h 1734207"/>
                  <a:gd name="connsiteX23" fmla="*/ 3657600 w 5596759"/>
                  <a:gd name="connsiteY23" fmla="*/ 110359 h 1734207"/>
                  <a:gd name="connsiteX24" fmla="*/ 3909849 w 5596759"/>
                  <a:gd name="connsiteY24" fmla="*/ 126124 h 1734207"/>
                  <a:gd name="connsiteX25" fmla="*/ 4430111 w 5596759"/>
                  <a:gd name="connsiteY25" fmla="*/ 110359 h 1734207"/>
                  <a:gd name="connsiteX26" fmla="*/ 4808483 w 5596759"/>
                  <a:gd name="connsiteY26" fmla="*/ 110359 h 1734207"/>
                  <a:gd name="connsiteX27" fmla="*/ 5092262 w 5596759"/>
                  <a:gd name="connsiteY27" fmla="*/ 141890 h 1734207"/>
                  <a:gd name="connsiteX28" fmla="*/ 5234152 w 5596759"/>
                  <a:gd name="connsiteY28" fmla="*/ 157655 h 1734207"/>
                  <a:gd name="connsiteX29" fmla="*/ 5423338 w 5596759"/>
                  <a:gd name="connsiteY29" fmla="*/ 78828 h 1734207"/>
                  <a:gd name="connsiteX30" fmla="*/ 5596759 w 5596759"/>
                  <a:gd name="connsiteY30" fmla="*/ 0 h 1734207"/>
                  <a:gd name="connsiteX0" fmla="*/ 5596759 w 5596759"/>
                  <a:gd name="connsiteY0" fmla="*/ 0 h 1734207"/>
                  <a:gd name="connsiteX1" fmla="*/ 5596759 w 5596759"/>
                  <a:gd name="connsiteY1" fmla="*/ 425669 h 1734207"/>
                  <a:gd name="connsiteX2" fmla="*/ 5037030 w 5596759"/>
                  <a:gd name="connsiteY2" fmla="*/ 1106521 h 1734207"/>
                  <a:gd name="connsiteX3" fmla="*/ 4632074 w 5596759"/>
                  <a:gd name="connsiteY3" fmla="*/ 1111288 h 1734207"/>
                  <a:gd name="connsiteX4" fmla="*/ 4261985 w 5596759"/>
                  <a:gd name="connsiteY4" fmla="*/ 1093616 h 1734207"/>
                  <a:gd name="connsiteX5" fmla="*/ 3948633 w 5596759"/>
                  <a:gd name="connsiteY5" fmla="*/ 1087382 h 1734207"/>
                  <a:gd name="connsiteX6" fmla="*/ 3531476 w 5596759"/>
                  <a:gd name="connsiteY6" fmla="*/ 993228 h 1734207"/>
                  <a:gd name="connsiteX7" fmla="*/ 3247697 w 5596759"/>
                  <a:gd name="connsiteY7" fmla="*/ 1119352 h 1734207"/>
                  <a:gd name="connsiteX8" fmla="*/ 2632842 w 5596759"/>
                  <a:gd name="connsiteY8" fmla="*/ 1150883 h 1734207"/>
                  <a:gd name="connsiteX9" fmla="*/ 2522483 w 5596759"/>
                  <a:gd name="connsiteY9" fmla="*/ 1308538 h 1734207"/>
                  <a:gd name="connsiteX10" fmla="*/ 2128345 w 5596759"/>
                  <a:gd name="connsiteY10" fmla="*/ 1166648 h 1734207"/>
                  <a:gd name="connsiteX11" fmla="*/ 1734207 w 5596759"/>
                  <a:gd name="connsiteY11" fmla="*/ 1261241 h 1734207"/>
                  <a:gd name="connsiteX12" fmla="*/ 1340069 w 5596759"/>
                  <a:gd name="connsiteY12" fmla="*/ 1434662 h 1734207"/>
                  <a:gd name="connsiteX13" fmla="*/ 1150883 w 5596759"/>
                  <a:gd name="connsiteY13" fmla="*/ 1466193 h 1734207"/>
                  <a:gd name="connsiteX14" fmla="*/ 709449 w 5596759"/>
                  <a:gd name="connsiteY14" fmla="*/ 1576552 h 1734207"/>
                  <a:gd name="connsiteX15" fmla="*/ 488731 w 5596759"/>
                  <a:gd name="connsiteY15" fmla="*/ 1734207 h 1734207"/>
                  <a:gd name="connsiteX16" fmla="*/ 425669 w 5596759"/>
                  <a:gd name="connsiteY16" fmla="*/ 1623848 h 1734207"/>
                  <a:gd name="connsiteX17" fmla="*/ 126124 w 5596759"/>
                  <a:gd name="connsiteY17" fmla="*/ 1734207 h 1734207"/>
                  <a:gd name="connsiteX18" fmla="*/ 0 w 5596759"/>
                  <a:gd name="connsiteY18" fmla="*/ 1671145 h 1734207"/>
                  <a:gd name="connsiteX19" fmla="*/ 1860331 w 5596759"/>
                  <a:gd name="connsiteY19" fmla="*/ 110359 h 1734207"/>
                  <a:gd name="connsiteX20" fmla="*/ 2380593 w 5596759"/>
                  <a:gd name="connsiteY20" fmla="*/ 78828 h 1734207"/>
                  <a:gd name="connsiteX21" fmla="*/ 2963918 w 5596759"/>
                  <a:gd name="connsiteY21" fmla="*/ 220717 h 1734207"/>
                  <a:gd name="connsiteX22" fmla="*/ 3389587 w 5596759"/>
                  <a:gd name="connsiteY22" fmla="*/ 220717 h 1734207"/>
                  <a:gd name="connsiteX23" fmla="*/ 3657600 w 5596759"/>
                  <a:gd name="connsiteY23" fmla="*/ 110359 h 1734207"/>
                  <a:gd name="connsiteX24" fmla="*/ 3909849 w 5596759"/>
                  <a:gd name="connsiteY24" fmla="*/ 126124 h 1734207"/>
                  <a:gd name="connsiteX25" fmla="*/ 4430111 w 5596759"/>
                  <a:gd name="connsiteY25" fmla="*/ 110359 h 1734207"/>
                  <a:gd name="connsiteX26" fmla="*/ 4808483 w 5596759"/>
                  <a:gd name="connsiteY26" fmla="*/ 110359 h 1734207"/>
                  <a:gd name="connsiteX27" fmla="*/ 5092262 w 5596759"/>
                  <a:gd name="connsiteY27" fmla="*/ 141890 h 1734207"/>
                  <a:gd name="connsiteX28" fmla="*/ 5234152 w 5596759"/>
                  <a:gd name="connsiteY28" fmla="*/ 157655 h 1734207"/>
                  <a:gd name="connsiteX29" fmla="*/ 5423338 w 5596759"/>
                  <a:gd name="connsiteY29" fmla="*/ 78828 h 1734207"/>
                  <a:gd name="connsiteX30" fmla="*/ 5596759 w 5596759"/>
                  <a:gd name="connsiteY30" fmla="*/ 0 h 17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596759" h="1734207">
                    <a:moveTo>
                      <a:pt x="5596759" y="0"/>
                    </a:moveTo>
                    <a:lnTo>
                      <a:pt x="5596759" y="425669"/>
                    </a:lnTo>
                    <a:lnTo>
                      <a:pt x="5037030" y="1106521"/>
                    </a:lnTo>
                    <a:lnTo>
                      <a:pt x="4632074" y="1111288"/>
                    </a:lnTo>
                    <a:lnTo>
                      <a:pt x="4261985" y="1093616"/>
                    </a:lnTo>
                    <a:lnTo>
                      <a:pt x="3948633" y="1087382"/>
                    </a:lnTo>
                    <a:lnTo>
                      <a:pt x="3531476" y="993228"/>
                    </a:lnTo>
                    <a:lnTo>
                      <a:pt x="3247697" y="1119352"/>
                    </a:lnTo>
                    <a:lnTo>
                      <a:pt x="2632842" y="1150883"/>
                    </a:lnTo>
                    <a:lnTo>
                      <a:pt x="2522483" y="1308538"/>
                    </a:lnTo>
                    <a:lnTo>
                      <a:pt x="2128345" y="1166648"/>
                    </a:lnTo>
                    <a:lnTo>
                      <a:pt x="1734207" y="1261241"/>
                    </a:lnTo>
                    <a:lnTo>
                      <a:pt x="1340069" y="1434662"/>
                    </a:lnTo>
                    <a:lnTo>
                      <a:pt x="1150883" y="1466193"/>
                    </a:lnTo>
                    <a:lnTo>
                      <a:pt x="709449" y="1576552"/>
                    </a:lnTo>
                    <a:lnTo>
                      <a:pt x="488731" y="1734207"/>
                    </a:lnTo>
                    <a:lnTo>
                      <a:pt x="425669" y="1623848"/>
                    </a:lnTo>
                    <a:lnTo>
                      <a:pt x="126124" y="1734207"/>
                    </a:lnTo>
                    <a:lnTo>
                      <a:pt x="0" y="1671145"/>
                    </a:lnTo>
                    <a:lnTo>
                      <a:pt x="1860331" y="110359"/>
                    </a:lnTo>
                    <a:lnTo>
                      <a:pt x="2380593" y="78828"/>
                    </a:lnTo>
                    <a:lnTo>
                      <a:pt x="2963918" y="220717"/>
                    </a:lnTo>
                    <a:lnTo>
                      <a:pt x="3389587" y="220717"/>
                    </a:lnTo>
                    <a:lnTo>
                      <a:pt x="3657600" y="110359"/>
                    </a:lnTo>
                    <a:lnTo>
                      <a:pt x="3909849" y="126124"/>
                    </a:lnTo>
                    <a:lnTo>
                      <a:pt x="4430111" y="110359"/>
                    </a:lnTo>
                    <a:lnTo>
                      <a:pt x="4808483" y="110359"/>
                    </a:lnTo>
                    <a:lnTo>
                      <a:pt x="5092262" y="141890"/>
                    </a:lnTo>
                    <a:lnTo>
                      <a:pt x="5234152" y="157655"/>
                    </a:lnTo>
                    <a:lnTo>
                      <a:pt x="5423338" y="78828"/>
                    </a:lnTo>
                    <a:lnTo>
                      <a:pt x="5596759" y="0"/>
                    </a:lnTo>
                    <a:close/>
                  </a:path>
                </a:pathLst>
              </a:custGeom>
              <a:solidFill>
                <a:schemeClr val="accent1">
                  <a:alpha val="2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GB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357343" y="2837498"/>
                <a:ext cx="6637283" cy="2506717"/>
              </a:xfrm>
              <a:custGeom>
                <a:avLst/>
                <a:gdLst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720662 w 6637283"/>
                  <a:gd name="connsiteY6" fmla="*/ 1608083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47296 w 6637283"/>
                  <a:gd name="connsiteY13" fmla="*/ 2222938 h 2506717"/>
                  <a:gd name="connsiteX14" fmla="*/ 693683 w 6637283"/>
                  <a:gd name="connsiteY14" fmla="*/ 1671145 h 2506717"/>
                  <a:gd name="connsiteX15" fmla="*/ 1008993 w 6637283"/>
                  <a:gd name="connsiteY15" fmla="*/ 1403131 h 2506717"/>
                  <a:gd name="connsiteX16" fmla="*/ 1024758 w 6637283"/>
                  <a:gd name="connsiteY16" fmla="*/ 1135117 h 2506717"/>
                  <a:gd name="connsiteX17" fmla="*/ 1135117 w 6637283"/>
                  <a:gd name="connsiteY17" fmla="*/ 788276 h 2506717"/>
                  <a:gd name="connsiteX18" fmla="*/ 1860331 w 6637283"/>
                  <a:gd name="connsiteY18" fmla="*/ 378373 h 2506717"/>
                  <a:gd name="connsiteX19" fmla="*/ 2412124 w 6637283"/>
                  <a:gd name="connsiteY19" fmla="*/ 378373 h 2506717"/>
                  <a:gd name="connsiteX20" fmla="*/ 4871545 w 6637283"/>
                  <a:gd name="connsiteY20" fmla="*/ 47297 h 2506717"/>
                  <a:gd name="connsiteX21" fmla="*/ 5596758 w 6637283"/>
                  <a:gd name="connsiteY21" fmla="*/ 0 h 2506717"/>
                  <a:gd name="connsiteX22" fmla="*/ 5817476 w 6637283"/>
                  <a:gd name="connsiteY22" fmla="*/ 362607 h 2506717"/>
                  <a:gd name="connsiteX23" fmla="*/ 6164317 w 6637283"/>
                  <a:gd name="connsiteY23" fmla="*/ 283779 h 2506717"/>
                  <a:gd name="connsiteX24" fmla="*/ 6448096 w 6637283"/>
                  <a:gd name="connsiteY24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720662 w 6637283"/>
                  <a:gd name="connsiteY6" fmla="*/ 1608083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47296 w 6637283"/>
                  <a:gd name="connsiteY13" fmla="*/ 2222938 h 2506717"/>
                  <a:gd name="connsiteX14" fmla="*/ 693683 w 6637283"/>
                  <a:gd name="connsiteY14" fmla="*/ 1671145 h 2506717"/>
                  <a:gd name="connsiteX15" fmla="*/ 1008993 w 6637283"/>
                  <a:gd name="connsiteY15" fmla="*/ 1403131 h 2506717"/>
                  <a:gd name="connsiteX16" fmla="*/ 1466192 w 6637283"/>
                  <a:gd name="connsiteY16" fmla="*/ 1324304 h 2506717"/>
                  <a:gd name="connsiteX17" fmla="*/ 1135117 w 6637283"/>
                  <a:gd name="connsiteY17" fmla="*/ 788276 h 2506717"/>
                  <a:gd name="connsiteX18" fmla="*/ 1860331 w 6637283"/>
                  <a:gd name="connsiteY18" fmla="*/ 378373 h 2506717"/>
                  <a:gd name="connsiteX19" fmla="*/ 2412124 w 6637283"/>
                  <a:gd name="connsiteY19" fmla="*/ 378373 h 2506717"/>
                  <a:gd name="connsiteX20" fmla="*/ 4871545 w 6637283"/>
                  <a:gd name="connsiteY20" fmla="*/ 47297 h 2506717"/>
                  <a:gd name="connsiteX21" fmla="*/ 5596758 w 6637283"/>
                  <a:gd name="connsiteY21" fmla="*/ 0 h 2506717"/>
                  <a:gd name="connsiteX22" fmla="*/ 5817476 w 6637283"/>
                  <a:gd name="connsiteY22" fmla="*/ 362607 h 2506717"/>
                  <a:gd name="connsiteX23" fmla="*/ 6164317 w 6637283"/>
                  <a:gd name="connsiteY23" fmla="*/ 283779 h 2506717"/>
                  <a:gd name="connsiteX24" fmla="*/ 6448096 w 6637283"/>
                  <a:gd name="connsiteY24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720662 w 6637283"/>
                  <a:gd name="connsiteY6" fmla="*/ 1608083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47296 w 6637283"/>
                  <a:gd name="connsiteY13" fmla="*/ 2222938 h 2506717"/>
                  <a:gd name="connsiteX14" fmla="*/ 693683 w 6637283"/>
                  <a:gd name="connsiteY14" fmla="*/ 1671145 h 2506717"/>
                  <a:gd name="connsiteX15" fmla="*/ 977462 w 6637283"/>
                  <a:gd name="connsiteY15" fmla="*/ 1529255 h 2506717"/>
                  <a:gd name="connsiteX16" fmla="*/ 1466192 w 6637283"/>
                  <a:gd name="connsiteY16" fmla="*/ 1324304 h 2506717"/>
                  <a:gd name="connsiteX17" fmla="*/ 1135117 w 6637283"/>
                  <a:gd name="connsiteY17" fmla="*/ 788276 h 2506717"/>
                  <a:gd name="connsiteX18" fmla="*/ 1860331 w 6637283"/>
                  <a:gd name="connsiteY18" fmla="*/ 378373 h 2506717"/>
                  <a:gd name="connsiteX19" fmla="*/ 2412124 w 6637283"/>
                  <a:gd name="connsiteY19" fmla="*/ 378373 h 2506717"/>
                  <a:gd name="connsiteX20" fmla="*/ 4871545 w 6637283"/>
                  <a:gd name="connsiteY20" fmla="*/ 47297 h 2506717"/>
                  <a:gd name="connsiteX21" fmla="*/ 5596758 w 6637283"/>
                  <a:gd name="connsiteY21" fmla="*/ 0 h 2506717"/>
                  <a:gd name="connsiteX22" fmla="*/ 5817476 w 6637283"/>
                  <a:gd name="connsiteY22" fmla="*/ 362607 h 2506717"/>
                  <a:gd name="connsiteX23" fmla="*/ 6164317 w 6637283"/>
                  <a:gd name="connsiteY23" fmla="*/ 283779 h 2506717"/>
                  <a:gd name="connsiteX24" fmla="*/ 6448096 w 6637283"/>
                  <a:gd name="connsiteY24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720662 w 6637283"/>
                  <a:gd name="connsiteY6" fmla="*/ 1608083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47296 w 6637283"/>
                  <a:gd name="connsiteY13" fmla="*/ 2222938 h 2506717"/>
                  <a:gd name="connsiteX14" fmla="*/ 725214 w 6637283"/>
                  <a:gd name="connsiteY14" fmla="*/ 1765739 h 2506717"/>
                  <a:gd name="connsiteX15" fmla="*/ 977462 w 6637283"/>
                  <a:gd name="connsiteY15" fmla="*/ 1529255 h 2506717"/>
                  <a:gd name="connsiteX16" fmla="*/ 1466192 w 6637283"/>
                  <a:gd name="connsiteY16" fmla="*/ 1324304 h 2506717"/>
                  <a:gd name="connsiteX17" fmla="*/ 1135117 w 6637283"/>
                  <a:gd name="connsiteY17" fmla="*/ 788276 h 2506717"/>
                  <a:gd name="connsiteX18" fmla="*/ 1860331 w 6637283"/>
                  <a:gd name="connsiteY18" fmla="*/ 378373 h 2506717"/>
                  <a:gd name="connsiteX19" fmla="*/ 2412124 w 6637283"/>
                  <a:gd name="connsiteY19" fmla="*/ 378373 h 2506717"/>
                  <a:gd name="connsiteX20" fmla="*/ 4871545 w 6637283"/>
                  <a:gd name="connsiteY20" fmla="*/ 47297 h 2506717"/>
                  <a:gd name="connsiteX21" fmla="*/ 5596758 w 6637283"/>
                  <a:gd name="connsiteY21" fmla="*/ 0 h 2506717"/>
                  <a:gd name="connsiteX22" fmla="*/ 5817476 w 6637283"/>
                  <a:gd name="connsiteY22" fmla="*/ 362607 h 2506717"/>
                  <a:gd name="connsiteX23" fmla="*/ 6164317 w 6637283"/>
                  <a:gd name="connsiteY23" fmla="*/ 283779 h 2506717"/>
                  <a:gd name="connsiteX24" fmla="*/ 6448096 w 6637283"/>
                  <a:gd name="connsiteY24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720662 w 6637283"/>
                  <a:gd name="connsiteY6" fmla="*/ 1608083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47296 w 6637283"/>
                  <a:gd name="connsiteY14" fmla="*/ 2222938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466192 w 6637283"/>
                  <a:gd name="connsiteY17" fmla="*/ 1324304 h 2506717"/>
                  <a:gd name="connsiteX18" fmla="*/ 1135117 w 6637283"/>
                  <a:gd name="connsiteY18" fmla="*/ 788276 h 2506717"/>
                  <a:gd name="connsiteX19" fmla="*/ 1860331 w 6637283"/>
                  <a:gd name="connsiteY19" fmla="*/ 378373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720662 w 6637283"/>
                  <a:gd name="connsiteY6" fmla="*/ 1608083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466192 w 6637283"/>
                  <a:gd name="connsiteY17" fmla="*/ 1324304 h 2506717"/>
                  <a:gd name="connsiteX18" fmla="*/ 1135117 w 6637283"/>
                  <a:gd name="connsiteY18" fmla="*/ 788276 h 2506717"/>
                  <a:gd name="connsiteX19" fmla="*/ 1860331 w 6637283"/>
                  <a:gd name="connsiteY19" fmla="*/ 378373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720662 w 6637283"/>
                  <a:gd name="connsiteY6" fmla="*/ 1608083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466192 w 6637283"/>
                  <a:gd name="connsiteY17" fmla="*/ 1324304 h 2506717"/>
                  <a:gd name="connsiteX18" fmla="*/ 1828800 w 6637283"/>
                  <a:gd name="connsiteY18" fmla="*/ 819808 h 2506717"/>
                  <a:gd name="connsiteX19" fmla="*/ 1860331 w 6637283"/>
                  <a:gd name="connsiteY19" fmla="*/ 378373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720662 w 6637283"/>
                  <a:gd name="connsiteY6" fmla="*/ 1608083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1860331 w 6637283"/>
                  <a:gd name="connsiteY19" fmla="*/ 378373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720662 w 6637283"/>
                  <a:gd name="connsiteY6" fmla="*/ 1608083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2159876 w 6637283"/>
                  <a:gd name="connsiteY19" fmla="*/ 614855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922047 w 6637283"/>
                  <a:gd name="connsiteY6" fmla="*/ 1904330 h 2506717"/>
                  <a:gd name="connsiteX7" fmla="*/ 3452648 w 6637283"/>
                  <a:gd name="connsiteY7" fmla="*/ 1828800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2159876 w 6637283"/>
                  <a:gd name="connsiteY19" fmla="*/ 614855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922047 w 6637283"/>
                  <a:gd name="connsiteY6" fmla="*/ 1904330 h 2506717"/>
                  <a:gd name="connsiteX7" fmla="*/ 3409494 w 6637283"/>
                  <a:gd name="connsiteY7" fmla="*/ 2080609 h 2506717"/>
                  <a:gd name="connsiteX8" fmla="*/ 2995448 w 6637283"/>
                  <a:gd name="connsiteY8" fmla="*/ 1907628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2159876 w 6637283"/>
                  <a:gd name="connsiteY19" fmla="*/ 614855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922047 w 6637283"/>
                  <a:gd name="connsiteY6" fmla="*/ 1904330 h 2506717"/>
                  <a:gd name="connsiteX7" fmla="*/ 3409494 w 6637283"/>
                  <a:gd name="connsiteY7" fmla="*/ 2080609 h 2506717"/>
                  <a:gd name="connsiteX8" fmla="*/ 2995448 w 6637283"/>
                  <a:gd name="connsiteY8" fmla="*/ 2248312 h 2506717"/>
                  <a:gd name="connsiteX9" fmla="*/ 2096814 w 6637283"/>
                  <a:gd name="connsiteY9" fmla="*/ 1986455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2159876 w 6637283"/>
                  <a:gd name="connsiteY19" fmla="*/ 614855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587765 w 6637283"/>
                  <a:gd name="connsiteY5" fmla="*/ 1434662 h 2506717"/>
                  <a:gd name="connsiteX6" fmla="*/ 3922047 w 6637283"/>
                  <a:gd name="connsiteY6" fmla="*/ 1904330 h 2506717"/>
                  <a:gd name="connsiteX7" fmla="*/ 3409494 w 6637283"/>
                  <a:gd name="connsiteY7" fmla="*/ 2080609 h 2506717"/>
                  <a:gd name="connsiteX8" fmla="*/ 2995448 w 6637283"/>
                  <a:gd name="connsiteY8" fmla="*/ 2248312 h 2506717"/>
                  <a:gd name="connsiteX9" fmla="*/ 2082429 w 6637283"/>
                  <a:gd name="connsiteY9" fmla="*/ 2356764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2159876 w 6637283"/>
                  <a:gd name="connsiteY19" fmla="*/ 614855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4776952 w 6637283"/>
                  <a:gd name="connsiteY4" fmla="*/ 1198179 h 2506717"/>
                  <a:gd name="connsiteX5" fmla="*/ 4659689 w 6637283"/>
                  <a:gd name="connsiteY5" fmla="*/ 1612410 h 2506717"/>
                  <a:gd name="connsiteX6" fmla="*/ 3922047 w 6637283"/>
                  <a:gd name="connsiteY6" fmla="*/ 1904330 h 2506717"/>
                  <a:gd name="connsiteX7" fmla="*/ 3409494 w 6637283"/>
                  <a:gd name="connsiteY7" fmla="*/ 2080609 h 2506717"/>
                  <a:gd name="connsiteX8" fmla="*/ 2995448 w 6637283"/>
                  <a:gd name="connsiteY8" fmla="*/ 2248312 h 2506717"/>
                  <a:gd name="connsiteX9" fmla="*/ 2082429 w 6637283"/>
                  <a:gd name="connsiteY9" fmla="*/ 2356764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2159876 w 6637283"/>
                  <a:gd name="connsiteY19" fmla="*/ 614855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328745 w 6637283"/>
                  <a:gd name="connsiteY3" fmla="*/ 1261242 h 2506717"/>
                  <a:gd name="connsiteX4" fmla="*/ 5007107 w 6637283"/>
                  <a:gd name="connsiteY4" fmla="*/ 1405552 h 2506717"/>
                  <a:gd name="connsiteX5" fmla="*/ 4659689 w 6637283"/>
                  <a:gd name="connsiteY5" fmla="*/ 1612410 h 2506717"/>
                  <a:gd name="connsiteX6" fmla="*/ 3922047 w 6637283"/>
                  <a:gd name="connsiteY6" fmla="*/ 1904330 h 2506717"/>
                  <a:gd name="connsiteX7" fmla="*/ 3409494 w 6637283"/>
                  <a:gd name="connsiteY7" fmla="*/ 2080609 h 2506717"/>
                  <a:gd name="connsiteX8" fmla="*/ 2995448 w 6637283"/>
                  <a:gd name="connsiteY8" fmla="*/ 2248312 h 2506717"/>
                  <a:gd name="connsiteX9" fmla="*/ 2082429 w 6637283"/>
                  <a:gd name="connsiteY9" fmla="*/ 2356764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2159876 w 6637283"/>
                  <a:gd name="connsiteY19" fmla="*/ 614855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731517 w 6637283"/>
                  <a:gd name="connsiteY3" fmla="*/ 1542677 h 2506717"/>
                  <a:gd name="connsiteX4" fmla="*/ 5007107 w 6637283"/>
                  <a:gd name="connsiteY4" fmla="*/ 1405552 h 2506717"/>
                  <a:gd name="connsiteX5" fmla="*/ 4659689 w 6637283"/>
                  <a:gd name="connsiteY5" fmla="*/ 1612410 h 2506717"/>
                  <a:gd name="connsiteX6" fmla="*/ 3922047 w 6637283"/>
                  <a:gd name="connsiteY6" fmla="*/ 1904330 h 2506717"/>
                  <a:gd name="connsiteX7" fmla="*/ 3409494 w 6637283"/>
                  <a:gd name="connsiteY7" fmla="*/ 2080609 h 2506717"/>
                  <a:gd name="connsiteX8" fmla="*/ 2995448 w 6637283"/>
                  <a:gd name="connsiteY8" fmla="*/ 2248312 h 2506717"/>
                  <a:gd name="connsiteX9" fmla="*/ 2082429 w 6637283"/>
                  <a:gd name="connsiteY9" fmla="*/ 2356764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2159876 w 6637283"/>
                  <a:gd name="connsiteY19" fmla="*/ 614855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  <a:gd name="connsiteX0" fmla="*/ 6637283 w 6637283"/>
                  <a:gd name="connsiteY0" fmla="*/ 0 h 2506717"/>
                  <a:gd name="connsiteX1" fmla="*/ 6416565 w 6637283"/>
                  <a:gd name="connsiteY1" fmla="*/ 409904 h 2506717"/>
                  <a:gd name="connsiteX2" fmla="*/ 6148552 w 6637283"/>
                  <a:gd name="connsiteY2" fmla="*/ 977462 h 2506717"/>
                  <a:gd name="connsiteX3" fmla="*/ 5731517 w 6637283"/>
                  <a:gd name="connsiteY3" fmla="*/ 1542677 h 2506717"/>
                  <a:gd name="connsiteX4" fmla="*/ 5021492 w 6637283"/>
                  <a:gd name="connsiteY4" fmla="*/ 1316678 h 2506717"/>
                  <a:gd name="connsiteX5" fmla="*/ 4659689 w 6637283"/>
                  <a:gd name="connsiteY5" fmla="*/ 1612410 h 2506717"/>
                  <a:gd name="connsiteX6" fmla="*/ 3922047 w 6637283"/>
                  <a:gd name="connsiteY6" fmla="*/ 1904330 h 2506717"/>
                  <a:gd name="connsiteX7" fmla="*/ 3409494 w 6637283"/>
                  <a:gd name="connsiteY7" fmla="*/ 2080609 h 2506717"/>
                  <a:gd name="connsiteX8" fmla="*/ 2995448 w 6637283"/>
                  <a:gd name="connsiteY8" fmla="*/ 2248312 h 2506717"/>
                  <a:gd name="connsiteX9" fmla="*/ 2082429 w 6637283"/>
                  <a:gd name="connsiteY9" fmla="*/ 2356764 h 2506717"/>
                  <a:gd name="connsiteX10" fmla="*/ 1229710 w 6637283"/>
                  <a:gd name="connsiteY10" fmla="*/ 2112579 h 2506717"/>
                  <a:gd name="connsiteX11" fmla="*/ 567558 w 6637283"/>
                  <a:gd name="connsiteY11" fmla="*/ 2270235 h 2506717"/>
                  <a:gd name="connsiteX12" fmla="*/ 0 w 6637283"/>
                  <a:gd name="connsiteY12" fmla="*/ 2506717 h 2506717"/>
                  <a:gd name="connsiteX13" fmla="*/ 63062 w 6637283"/>
                  <a:gd name="connsiteY13" fmla="*/ 2396359 h 2506717"/>
                  <a:gd name="connsiteX14" fmla="*/ 141890 w 6637283"/>
                  <a:gd name="connsiteY14" fmla="*/ 2270234 h 2506717"/>
                  <a:gd name="connsiteX15" fmla="*/ 725214 w 6637283"/>
                  <a:gd name="connsiteY15" fmla="*/ 1765739 h 2506717"/>
                  <a:gd name="connsiteX16" fmla="*/ 977462 w 6637283"/>
                  <a:gd name="connsiteY16" fmla="*/ 1529255 h 2506717"/>
                  <a:gd name="connsiteX17" fmla="*/ 1387364 w 6637283"/>
                  <a:gd name="connsiteY17" fmla="*/ 1245476 h 2506717"/>
                  <a:gd name="connsiteX18" fmla="*/ 1828800 w 6637283"/>
                  <a:gd name="connsiteY18" fmla="*/ 819808 h 2506717"/>
                  <a:gd name="connsiteX19" fmla="*/ 2159876 w 6637283"/>
                  <a:gd name="connsiteY19" fmla="*/ 614855 h 2506717"/>
                  <a:gd name="connsiteX20" fmla="*/ 2412124 w 6637283"/>
                  <a:gd name="connsiteY20" fmla="*/ 378373 h 2506717"/>
                  <a:gd name="connsiteX21" fmla="*/ 4871545 w 6637283"/>
                  <a:gd name="connsiteY21" fmla="*/ 47297 h 2506717"/>
                  <a:gd name="connsiteX22" fmla="*/ 5596758 w 6637283"/>
                  <a:gd name="connsiteY22" fmla="*/ 0 h 2506717"/>
                  <a:gd name="connsiteX23" fmla="*/ 5817476 w 6637283"/>
                  <a:gd name="connsiteY23" fmla="*/ 362607 h 2506717"/>
                  <a:gd name="connsiteX24" fmla="*/ 6164317 w 6637283"/>
                  <a:gd name="connsiteY24" fmla="*/ 283779 h 2506717"/>
                  <a:gd name="connsiteX25" fmla="*/ 6448096 w 6637283"/>
                  <a:gd name="connsiteY25" fmla="*/ 189186 h 250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637283" h="2506717">
                    <a:moveTo>
                      <a:pt x="6637283" y="0"/>
                    </a:moveTo>
                    <a:lnTo>
                      <a:pt x="6416565" y="409904"/>
                    </a:lnTo>
                    <a:lnTo>
                      <a:pt x="6148552" y="977462"/>
                    </a:lnTo>
                    <a:lnTo>
                      <a:pt x="5731517" y="1542677"/>
                    </a:lnTo>
                    <a:lnTo>
                      <a:pt x="5021492" y="1316678"/>
                    </a:lnTo>
                    <a:lnTo>
                      <a:pt x="4659689" y="1612410"/>
                    </a:lnTo>
                    <a:lnTo>
                      <a:pt x="3922047" y="1904330"/>
                    </a:lnTo>
                    <a:lnTo>
                      <a:pt x="3409494" y="2080609"/>
                    </a:lnTo>
                    <a:lnTo>
                      <a:pt x="2995448" y="2248312"/>
                    </a:lnTo>
                    <a:lnTo>
                      <a:pt x="2082429" y="2356764"/>
                    </a:lnTo>
                    <a:lnTo>
                      <a:pt x="1229710" y="2112579"/>
                    </a:lnTo>
                    <a:lnTo>
                      <a:pt x="567558" y="2270235"/>
                    </a:lnTo>
                    <a:lnTo>
                      <a:pt x="0" y="2506717"/>
                    </a:lnTo>
                    <a:cubicBezTo>
                      <a:pt x="5255" y="2438400"/>
                      <a:pt x="57807" y="2464676"/>
                      <a:pt x="63062" y="2396359"/>
                    </a:cubicBezTo>
                    <a:lnTo>
                      <a:pt x="141890" y="2270234"/>
                    </a:lnTo>
                    <a:cubicBezTo>
                      <a:pt x="357352" y="2086303"/>
                      <a:pt x="585952" y="1889235"/>
                      <a:pt x="725214" y="1765739"/>
                    </a:cubicBezTo>
                    <a:cubicBezTo>
                      <a:pt x="864476" y="1642243"/>
                      <a:pt x="882869" y="1576552"/>
                      <a:pt x="977462" y="1529255"/>
                    </a:cubicBezTo>
                    <a:lnTo>
                      <a:pt x="1387364" y="1245476"/>
                    </a:lnTo>
                    <a:lnTo>
                      <a:pt x="1828800" y="819808"/>
                    </a:lnTo>
                    <a:lnTo>
                      <a:pt x="2159876" y="614855"/>
                    </a:lnTo>
                    <a:lnTo>
                      <a:pt x="2412124" y="378373"/>
                    </a:lnTo>
                    <a:lnTo>
                      <a:pt x="4871545" y="47297"/>
                    </a:lnTo>
                    <a:lnTo>
                      <a:pt x="5596758" y="0"/>
                    </a:lnTo>
                    <a:lnTo>
                      <a:pt x="5817476" y="362607"/>
                    </a:lnTo>
                    <a:lnTo>
                      <a:pt x="6164317" y="283779"/>
                    </a:lnTo>
                    <a:lnTo>
                      <a:pt x="6448096" y="189186"/>
                    </a:lnTo>
                  </a:path>
                </a:pathLst>
              </a:custGeom>
              <a:solidFill>
                <a:schemeClr val="accent3">
                  <a:alpha val="2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GB" sz="28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973099" y="2361635"/>
            <a:ext cx="2839239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srgbClr val="F79646">
                    <a:lumMod val="75000"/>
                  </a:srgbClr>
                </a:solidFill>
                <a:latin typeface="Angsana New" pitchFamily="18" charset="-34"/>
                <a:cs typeface="Angsana New" pitchFamily="18" charset="-34"/>
              </a:rPr>
              <a:t>พื้นที่เสี่ยงน้ำล้นตลิ่งระดับ๓</a:t>
            </a:r>
            <a:endParaRPr lang="en-GB" sz="2800" dirty="0">
              <a:solidFill>
                <a:srgbClr val="F79646">
                  <a:lumMod val="75000"/>
                </a:srgb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 rot="21443660">
            <a:off x="2694108" y="3513022"/>
            <a:ext cx="2869696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พื้นที่เสี่ยงน้ำล้นตลิ่งระดับ๒</a:t>
            </a:r>
            <a:endParaRPr lang="en-GB" sz="28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 rot="21388201">
            <a:off x="2261950" y="3012846"/>
            <a:ext cx="2839239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พื้นที่เสี่ยงน้ำล้นตลิ่งระดับ๑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 rot="21081317">
            <a:off x="4499790" y="2287595"/>
            <a:ext cx="3113353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พื้นที่เสี่ยงน้ำขังจากสิ่งกีดขวาง</a:t>
            </a:r>
            <a:endParaRPr lang="en-GB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9056" y="4102482"/>
            <a:ext cx="2632452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พื้นที่เสี่ยงน้ำขังระดับแรก</a:t>
            </a:r>
            <a:endParaRPr lang="en-GB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6083" y="4637854"/>
            <a:ext cx="2632452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พื้นที่เสี่ยงน้ำขังระดับแรก</a:t>
            </a:r>
            <a:endParaRPr lang="en-GB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9796" y="2122869"/>
            <a:ext cx="1144865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สันต้นปิน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0690" y="2977643"/>
            <a:ext cx="696024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วิลลา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3742" y="3413465"/>
            <a:ext cx="957313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ร่วมแรง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5623" y="3099757"/>
            <a:ext cx="886781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จ๊อกจอ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3562" y="4073149"/>
            <a:ext cx="1265090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ประชารักษ์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36044" y="4410663"/>
            <a:ext cx="898003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อิสลาม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94901" y="2025985"/>
            <a:ext cx="1205779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สองแคว๒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997" y="2818413"/>
            <a:ext cx="1670650" cy="646331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รร.ดอนแก้ว</a:t>
            </a:r>
            <a:endParaRPr lang="en-GB" sz="36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3733" y="3441843"/>
            <a:ext cx="889987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บ้านทุ่ง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39843" y="3338325"/>
            <a:ext cx="790601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ชุมพล</a:t>
            </a:r>
            <a:endParaRPr lang="en-GB" sz="28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6242" y="333799"/>
            <a:ext cx="5371983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28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แนวความคิดในการจัดการโซนนิ่งพื้นที่เสี่ยงภัยน้ำท่วม</a:t>
            </a:r>
            <a:endParaRPr lang="en-GB" sz="28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57490" y="2146042"/>
            <a:ext cx="1640193" cy="646331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ศูนย์โอทอป</a:t>
            </a:r>
            <a:endParaRPr lang="en-GB" sz="36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78200" y="1733833"/>
            <a:ext cx="1705916" cy="523220"/>
          </a:xfrm>
          <a:prstGeom prst="rect">
            <a:avLst/>
          </a:prstGeom>
          <a:solidFill>
            <a:srgbClr val="C6D9F1">
              <a:alpha val="40000"/>
            </a:srgbClr>
          </a:solidFill>
        </p:spPr>
        <p:txBody>
          <a:bodyPr wrap="none">
            <a:spAutoFit/>
          </a:bodyPr>
          <a:lstStyle/>
          <a:p>
            <a:pPr defTabSz="914400"/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โรงยิมข้างศาลฯ</a:t>
            </a:r>
          </a:p>
        </p:txBody>
      </p:sp>
    </p:spTree>
    <p:extLst>
      <p:ext uri="{BB962C8B-B14F-4D97-AF65-F5344CB8AC3E}">
        <p14:creationId xmlns="" xmlns:p14="http://schemas.microsoft.com/office/powerpoint/2010/main" val="17995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การประเมินผลและการ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จัดลำดับความสำคัญ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ความเสี่ยง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2885629"/>
              </p:ext>
            </p:extLst>
          </p:nvPr>
        </p:nvGraphicFramePr>
        <p:xfrm>
          <a:off x="540428" y="1974850"/>
          <a:ext cx="826067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672"/>
                <a:gridCol w="5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ระดับความเสี่ยง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ระดับความสำคัญ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ความเสี่ยงต่ำ (น้อยกว่า 4 คะแนน)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เป็นความเสี่ยงที่ยอมรับได้ มีความสำคัญน้อย อาจไม่ต้องดำเนินการอะไรเป็นพิเศษ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ความเสี่ยงปานกลาง ( 4-9 คะแนน)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เป็นความเสี่ยงที่อาจยอมรับไม่ได้ แต่ยังเป็นความเสี่ยงที่ไม่รีบด่วน มีความสำคัญปานกลาง ยังไม่จำเป็นต้องดำเนินการในทันที สามารถวางแผนดำเนินการในระยะปานกลางได้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ความเสี่ยงสูง (10-16 คะแนน)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เป็นความเสี่ยงที่ไม่อาจยอมรับได้ มีความสำคัญสูง</a:t>
                      </a:r>
                    </a:p>
                    <a:p>
                      <a:r>
                        <a:rPr lang="th-TH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ควรดำเนินการโดยเร็ว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ความเสี่ยงสูงมาก (มากกว่า 16 คะแนน)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เป็นความเสี่ยงที่ยอมรับไม่ได้เลย มีความสำคัญสูงมาก</a:t>
                      </a:r>
                    </a:p>
                    <a:p>
                      <a:r>
                        <a:rPr lang="th-TH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อาจต้องใช้มาตรการฉุกเฉิน และต้องดำเนินการในทันที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4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28" y="201961"/>
            <a:ext cx="8229600" cy="648526"/>
          </a:xfrm>
        </p:spPr>
        <p:txBody>
          <a:bodyPr>
            <a:normAutofit/>
          </a:bodyPr>
          <a:lstStyle/>
          <a:p>
            <a:r>
              <a:rPr lang="th-TH" b="1" dirty="0">
                <a:latin typeface="FreesiaUPC"/>
                <a:cs typeface="FreesiaUPC"/>
              </a:rPr>
              <a:t>สถานการณ์</a:t>
            </a:r>
            <a:r>
              <a:rPr lang="th-TH" b="1" dirty="0" smtClean="0">
                <a:latin typeface="FreesiaUPC"/>
                <a:cs typeface="FreesiaUPC"/>
              </a:rPr>
              <a:t>ภัยพิบัติระดับโลก</a:t>
            </a:r>
            <a:endParaRPr lang="th-TH" dirty="0">
              <a:latin typeface="FreesiaUPC"/>
              <a:cs typeface="FreesiaUPC"/>
            </a:endParaRPr>
          </a:p>
        </p:txBody>
      </p:sp>
      <p:pic>
        <p:nvPicPr>
          <p:cNvPr id="2050" name="Picture 2" descr="http://www.travelsupermarket.com/travelmap/img/TS_Map_Blue2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66" t="14496" r="4640"/>
          <a:stretch/>
        </p:blipFill>
        <p:spPr bwMode="auto">
          <a:xfrm>
            <a:off x="10928" y="850487"/>
            <a:ext cx="9144000" cy="5602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064048" y="3501009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6826" y="3061410"/>
            <a:ext cx="2842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FreesiaUPC"/>
                <a:cs typeface="FreesiaUPC"/>
              </a:rPr>
              <a:t>น้ำท่วม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ไทย </a:t>
            </a:r>
            <a:r>
              <a:rPr lang="en-US" sz="2000" b="1" dirty="0" smtClean="0">
                <a:latin typeface="FreesiaUPC"/>
                <a:cs typeface="FreesiaUPC"/>
              </a:rPr>
              <a:t>2011</a:t>
            </a:r>
          </a:p>
          <a:p>
            <a:r>
              <a:rPr lang="en-US" sz="2000" b="1" dirty="0">
                <a:latin typeface="FreesiaUPC"/>
                <a:cs typeface="FreesiaUPC"/>
              </a:rPr>
              <a:t>USD </a:t>
            </a:r>
            <a:r>
              <a:rPr lang="en-US" sz="2000" b="1" dirty="0" smtClean="0">
                <a:latin typeface="FreesiaUPC"/>
                <a:cs typeface="FreesiaUPC"/>
              </a:rPr>
              <a:t>45 </a:t>
            </a:r>
            <a:r>
              <a:rPr lang="th-TH" sz="2000" b="1" dirty="0" smtClean="0">
                <a:latin typeface="FreesiaUPC"/>
                <a:cs typeface="FreesiaUPC"/>
              </a:rPr>
              <a:t>พันล้าน เสียชีวิต </a:t>
            </a:r>
            <a:r>
              <a:rPr lang="en-US" sz="2000" b="1" dirty="0" smtClean="0">
                <a:latin typeface="FreesiaUPC"/>
                <a:cs typeface="FreesiaUPC"/>
              </a:rPr>
              <a:t>900 </a:t>
            </a:r>
            <a:r>
              <a:rPr lang="th-TH" sz="2000" b="1" dirty="0" smtClean="0">
                <a:latin typeface="FreesiaUPC"/>
                <a:cs typeface="FreesiaUPC"/>
              </a:rPr>
              <a:t>คน</a:t>
            </a:r>
            <a:endParaRPr lang="th-TH" sz="2000" b="1" dirty="0">
              <a:latin typeface="FreesiaUPC"/>
              <a:cs typeface="FreesiaUPC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37501" y="2708921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240" y="2060849"/>
            <a:ext cx="1789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FreesiaUPC"/>
                <a:cs typeface="FreesiaUPC"/>
              </a:rPr>
              <a:t>แผ่นดินไหว</a:t>
            </a:r>
            <a:r>
              <a:rPr lang="en-US" sz="2000" b="1" dirty="0" smtClean="0">
                <a:latin typeface="FreesiaUPC"/>
                <a:cs typeface="FreesiaUPC"/>
              </a:rPr>
              <a:t>&amp;</a:t>
            </a:r>
            <a:r>
              <a:rPr lang="th-TH" sz="2000" b="1" dirty="0" smtClean="0">
                <a:latin typeface="FreesiaUPC"/>
                <a:cs typeface="FreesiaUPC"/>
              </a:rPr>
              <a:t>สึนามิ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ญี่ปุ่น </a:t>
            </a:r>
            <a:r>
              <a:rPr lang="en-US" sz="2000" b="1" dirty="0" smtClean="0">
                <a:latin typeface="FreesiaUPC"/>
                <a:cs typeface="FreesiaUPC"/>
              </a:rPr>
              <a:t>2011</a:t>
            </a:r>
          </a:p>
          <a:p>
            <a:r>
              <a:rPr lang="en-US" sz="2000" b="1" dirty="0" smtClean="0">
                <a:latin typeface="FreesiaUPC"/>
                <a:cs typeface="FreesiaUPC"/>
              </a:rPr>
              <a:t>USD 220 </a:t>
            </a:r>
            <a:r>
              <a:rPr lang="th-TH" sz="2000" b="1" dirty="0" smtClean="0">
                <a:latin typeface="FreesiaUPC"/>
                <a:cs typeface="FreesiaUPC"/>
              </a:rPr>
              <a:t>พันล้าน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เสียชีวิต </a:t>
            </a:r>
            <a:r>
              <a:rPr lang="en-US" sz="2000" b="1" dirty="0" smtClean="0">
                <a:latin typeface="FreesiaUPC"/>
                <a:cs typeface="FreesiaUPC"/>
              </a:rPr>
              <a:t>20,000 </a:t>
            </a:r>
            <a:r>
              <a:rPr lang="th-TH" sz="2000" b="1" dirty="0" smtClean="0">
                <a:latin typeface="FreesiaUPC"/>
                <a:cs typeface="FreesiaUPC"/>
              </a:rPr>
              <a:t>คน</a:t>
            </a:r>
            <a:endParaRPr lang="th-TH" sz="2000" b="1" dirty="0">
              <a:latin typeface="FreesiaUPC"/>
              <a:cs typeface="FreesiaUP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83128" y="404977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9045" y="4337810"/>
            <a:ext cx="1906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FreesiaUPC"/>
                <a:cs typeface="FreesiaUPC"/>
              </a:rPr>
              <a:t>สึนามิ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อินโดนีเชีย </a:t>
            </a:r>
            <a:r>
              <a:rPr lang="en-US" sz="2000" b="1" dirty="0" smtClean="0">
                <a:latin typeface="FreesiaUPC"/>
                <a:cs typeface="FreesiaUPC"/>
              </a:rPr>
              <a:t>2004</a:t>
            </a:r>
          </a:p>
          <a:p>
            <a:r>
              <a:rPr lang="en-US" sz="2000" b="1" dirty="0" smtClean="0">
                <a:latin typeface="FreesiaUPC"/>
                <a:cs typeface="FreesiaUPC"/>
              </a:rPr>
              <a:t>USD 4.5 </a:t>
            </a:r>
            <a:r>
              <a:rPr lang="th-TH" sz="2000" b="1" dirty="0" smtClean="0">
                <a:latin typeface="FreesiaUPC"/>
                <a:cs typeface="FreesiaUPC"/>
              </a:rPr>
              <a:t>พันล้าน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เสียชีวิต </a:t>
            </a:r>
            <a:r>
              <a:rPr lang="en-US" sz="2000" b="1" dirty="0" smtClean="0">
                <a:latin typeface="FreesiaUPC"/>
                <a:cs typeface="FreesiaUPC"/>
              </a:rPr>
              <a:t>155,000 </a:t>
            </a:r>
            <a:r>
              <a:rPr lang="th-TH" sz="2000" b="1" dirty="0" smtClean="0">
                <a:latin typeface="FreesiaUPC"/>
                <a:cs typeface="FreesiaUPC"/>
              </a:rPr>
              <a:t>คน</a:t>
            </a:r>
            <a:endParaRPr lang="th-TH" sz="2000" b="1" dirty="0">
              <a:latin typeface="FreesiaUPC"/>
              <a:cs typeface="FreesiaUP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9117" y="3181911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4971" y="1916833"/>
            <a:ext cx="1672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FreesiaUPC"/>
                <a:cs typeface="FreesiaUPC"/>
              </a:rPr>
              <a:t>น้ำท่วม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ปากีสถาน </a:t>
            </a:r>
            <a:r>
              <a:rPr lang="en-US" sz="2000" b="1" dirty="0" smtClean="0">
                <a:latin typeface="FreesiaUPC"/>
                <a:cs typeface="FreesiaUPC"/>
              </a:rPr>
              <a:t>2010</a:t>
            </a:r>
          </a:p>
          <a:p>
            <a:r>
              <a:rPr lang="en-US" sz="2000" b="1" dirty="0" smtClean="0">
                <a:latin typeface="FreesiaUPC"/>
                <a:cs typeface="FreesiaUPC"/>
              </a:rPr>
              <a:t>USD 10.1 </a:t>
            </a:r>
            <a:r>
              <a:rPr lang="th-TH" sz="2000" b="1" dirty="0" smtClean="0">
                <a:latin typeface="FreesiaUPC"/>
                <a:cs typeface="FreesiaUPC"/>
              </a:rPr>
              <a:t>พันล้าน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เสียชีวิต </a:t>
            </a:r>
            <a:r>
              <a:rPr lang="en-US" sz="2000" b="1" dirty="0">
                <a:latin typeface="FreesiaUPC"/>
                <a:cs typeface="FreesiaUPC"/>
              </a:rPr>
              <a:t>1</a:t>
            </a:r>
            <a:r>
              <a:rPr lang="en-US" sz="2000" b="1" dirty="0" smtClean="0">
                <a:latin typeface="FreesiaUPC"/>
                <a:cs typeface="FreesiaUPC"/>
              </a:rPr>
              <a:t>,000 </a:t>
            </a:r>
            <a:r>
              <a:rPr lang="th-TH" sz="2000" b="1" dirty="0" smtClean="0">
                <a:latin typeface="FreesiaUPC"/>
                <a:cs typeface="FreesiaUPC"/>
              </a:rPr>
              <a:t>คน</a:t>
            </a:r>
            <a:endParaRPr lang="th-TH" sz="2000" b="1" dirty="0">
              <a:latin typeface="FreesiaUPC"/>
              <a:cs typeface="FreesiaUP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39409" y="2119525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19466" y="4437113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4856" y="4725145"/>
            <a:ext cx="1508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FreesiaUPC"/>
                <a:cs typeface="FreesiaUPC"/>
              </a:rPr>
              <a:t>น้ำท่วม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โมซัมบิก </a:t>
            </a:r>
            <a:r>
              <a:rPr lang="en-US" sz="2000" b="1" dirty="0" smtClean="0">
                <a:latin typeface="FreesiaUPC"/>
                <a:cs typeface="FreesiaUPC"/>
              </a:rPr>
              <a:t>2000</a:t>
            </a:r>
          </a:p>
          <a:p>
            <a:r>
              <a:rPr lang="en-US" sz="2000" b="1" dirty="0">
                <a:latin typeface="FreesiaUPC"/>
                <a:cs typeface="FreesiaUPC"/>
              </a:rPr>
              <a:t>USD </a:t>
            </a:r>
            <a:r>
              <a:rPr lang="en-US" sz="2000" b="1" dirty="0" smtClean="0">
                <a:latin typeface="FreesiaUPC"/>
                <a:cs typeface="FreesiaUPC"/>
              </a:rPr>
              <a:t>0.4 </a:t>
            </a:r>
            <a:r>
              <a:rPr lang="th-TH" sz="2000" b="1" dirty="0" smtClean="0">
                <a:latin typeface="FreesiaUPC"/>
                <a:cs typeface="FreesiaUPC"/>
              </a:rPr>
              <a:t>พันล้าน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เสียชีวิต </a:t>
            </a:r>
            <a:r>
              <a:rPr lang="en-US" sz="2000" b="1" dirty="0" smtClean="0">
                <a:latin typeface="FreesiaUPC"/>
                <a:cs typeface="FreesiaUPC"/>
              </a:rPr>
              <a:t>500 </a:t>
            </a:r>
            <a:r>
              <a:rPr lang="th-TH" sz="2000" b="1" dirty="0" smtClean="0">
                <a:latin typeface="FreesiaUPC"/>
                <a:cs typeface="FreesiaUPC"/>
              </a:rPr>
              <a:t>คน</a:t>
            </a:r>
            <a:endParaRPr lang="th-TH" sz="2000" b="1" dirty="0">
              <a:latin typeface="FreesiaUPC"/>
              <a:cs typeface="FreesiaUP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6824" y="1025442"/>
            <a:ext cx="146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FreesiaUPC"/>
                <a:cs typeface="FreesiaUPC"/>
              </a:rPr>
              <a:t>ไฟไหม้ป่า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รัสเซีย </a:t>
            </a:r>
            <a:r>
              <a:rPr lang="en-US" sz="2000" b="1" dirty="0" smtClean="0">
                <a:latin typeface="FreesiaUPC"/>
                <a:cs typeface="FreesiaUPC"/>
              </a:rPr>
              <a:t>2010</a:t>
            </a:r>
          </a:p>
          <a:p>
            <a:r>
              <a:rPr lang="en-US" sz="2000" b="1" dirty="0" smtClean="0">
                <a:latin typeface="FreesiaUPC"/>
                <a:cs typeface="FreesiaUPC"/>
              </a:rPr>
              <a:t>USD 1.4 </a:t>
            </a:r>
            <a:r>
              <a:rPr lang="th-TH" sz="2000" b="1" dirty="0" smtClean="0">
                <a:latin typeface="FreesiaUPC"/>
                <a:cs typeface="FreesiaUPC"/>
              </a:rPr>
              <a:t>พันล้าน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เสียชีวิต </a:t>
            </a:r>
            <a:r>
              <a:rPr lang="en-US" sz="2000" b="1" dirty="0" smtClean="0">
                <a:latin typeface="FreesiaUPC"/>
                <a:cs typeface="FreesiaUPC"/>
              </a:rPr>
              <a:t>50 </a:t>
            </a:r>
            <a:r>
              <a:rPr lang="th-TH" sz="2000" b="1" dirty="0" smtClean="0">
                <a:latin typeface="FreesiaUPC"/>
                <a:cs typeface="FreesiaUPC"/>
              </a:rPr>
              <a:t>คน</a:t>
            </a:r>
            <a:endParaRPr lang="th-TH" sz="2000" b="1" dirty="0">
              <a:latin typeface="FreesiaUPC"/>
              <a:cs typeface="FreesiaUPC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5259" y="3569241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64437" y="4707473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437113"/>
            <a:ext cx="1636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FreesiaUPC"/>
                <a:cs typeface="FreesiaUPC"/>
              </a:rPr>
              <a:t>แผ่นดินไหว</a:t>
            </a:r>
            <a:r>
              <a:rPr lang="en-US" sz="2000" b="1" dirty="0" smtClean="0">
                <a:latin typeface="FreesiaUPC"/>
                <a:cs typeface="FreesiaUPC"/>
              </a:rPr>
              <a:t>&amp;</a:t>
            </a:r>
            <a:r>
              <a:rPr lang="th-TH" sz="2000" b="1" dirty="0" smtClean="0">
                <a:latin typeface="FreesiaUPC"/>
                <a:cs typeface="FreesiaUPC"/>
              </a:rPr>
              <a:t>สึนามิ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ชิลี </a:t>
            </a:r>
            <a:r>
              <a:rPr lang="en-US" sz="2000" b="1" dirty="0" smtClean="0">
                <a:latin typeface="FreesiaUPC"/>
                <a:cs typeface="FreesiaUPC"/>
              </a:rPr>
              <a:t>2010</a:t>
            </a:r>
          </a:p>
          <a:p>
            <a:r>
              <a:rPr lang="en-US" sz="2000" b="1" dirty="0" smtClean="0">
                <a:latin typeface="FreesiaUPC"/>
                <a:cs typeface="FreesiaUPC"/>
              </a:rPr>
              <a:t>USD 30 </a:t>
            </a:r>
            <a:r>
              <a:rPr lang="th-TH" sz="2000" b="1" dirty="0" smtClean="0">
                <a:latin typeface="FreesiaUPC"/>
                <a:cs typeface="FreesiaUPC"/>
              </a:rPr>
              <a:t>พันล้าน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เสียชีวิต </a:t>
            </a:r>
            <a:r>
              <a:rPr lang="en-US" sz="2000" b="1" dirty="0" smtClean="0">
                <a:latin typeface="FreesiaUPC"/>
                <a:cs typeface="FreesiaUPC"/>
              </a:rPr>
              <a:t>560 </a:t>
            </a:r>
            <a:r>
              <a:rPr lang="th-TH" sz="2000" b="1" dirty="0" smtClean="0">
                <a:latin typeface="FreesiaUPC"/>
                <a:cs typeface="FreesiaUPC"/>
              </a:rPr>
              <a:t>คน</a:t>
            </a:r>
            <a:endParaRPr lang="th-TH" sz="2000" b="1" dirty="0">
              <a:latin typeface="FreesiaUPC"/>
              <a:cs typeface="FreesiaUPC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64437" y="3281209"/>
            <a:ext cx="288032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4429" y="2996953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97592" y="1817530"/>
            <a:ext cx="1906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b="1" dirty="0" smtClean="0">
                <a:latin typeface="FreesiaUPC"/>
                <a:cs typeface="FreesiaUPC"/>
              </a:rPr>
              <a:t>เฮอริเคน</a:t>
            </a:r>
          </a:p>
          <a:p>
            <a:pPr algn="r"/>
            <a:r>
              <a:rPr lang="th-TH" sz="2000" b="1" dirty="0" smtClean="0">
                <a:latin typeface="FreesiaUPC"/>
                <a:cs typeface="FreesiaUPC"/>
              </a:rPr>
              <a:t>สหรัฐอเมริกา </a:t>
            </a:r>
            <a:r>
              <a:rPr lang="en-US" sz="2000" b="1" dirty="0" smtClean="0">
                <a:latin typeface="FreesiaUPC"/>
                <a:cs typeface="FreesiaUPC"/>
              </a:rPr>
              <a:t>2005</a:t>
            </a:r>
          </a:p>
          <a:p>
            <a:pPr algn="r"/>
            <a:r>
              <a:rPr lang="en-US" sz="2000" b="1" dirty="0" smtClean="0">
                <a:latin typeface="FreesiaUPC"/>
                <a:cs typeface="FreesiaUPC"/>
              </a:rPr>
              <a:t>USD 3.28 </a:t>
            </a:r>
            <a:r>
              <a:rPr lang="th-TH" sz="2000" b="1" dirty="0" smtClean="0">
                <a:latin typeface="FreesiaUPC"/>
                <a:cs typeface="FreesiaUPC"/>
              </a:rPr>
              <a:t>พันล้าน</a:t>
            </a:r>
          </a:p>
          <a:p>
            <a:pPr algn="r"/>
            <a:r>
              <a:rPr lang="th-TH" sz="2000" b="1" dirty="0" smtClean="0">
                <a:latin typeface="FreesiaUPC"/>
                <a:cs typeface="FreesiaUPC"/>
              </a:rPr>
              <a:t>เสียชีวิต </a:t>
            </a:r>
            <a:r>
              <a:rPr lang="en-US" sz="2000" b="1" dirty="0" smtClean="0">
                <a:latin typeface="FreesiaUPC"/>
                <a:cs typeface="FreesiaUPC"/>
              </a:rPr>
              <a:t>230,000 </a:t>
            </a:r>
            <a:r>
              <a:rPr lang="th-TH" sz="2000" b="1" dirty="0" smtClean="0">
                <a:latin typeface="FreesiaUPC"/>
                <a:cs typeface="FreesiaUPC"/>
              </a:rPr>
              <a:t>คน</a:t>
            </a:r>
            <a:endParaRPr lang="th-TH" sz="2000" b="1" dirty="0">
              <a:latin typeface="FreesiaUPC"/>
              <a:cs typeface="FreesiaUPC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1187624" y="6453336"/>
            <a:ext cx="6768752" cy="216024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FreesiaUPC"/>
              <a:cs typeface="FreesiaUP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835" y="6290156"/>
            <a:ext cx="60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FreesiaUPC"/>
                <a:cs typeface="FreesiaUPC"/>
              </a:rPr>
              <a:t>1980</a:t>
            </a:r>
            <a:endParaRPr lang="th-TH" b="1" dirty="0">
              <a:latin typeface="FreesiaUPC"/>
              <a:cs typeface="FreesiaUP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2012" y="6290156"/>
            <a:ext cx="60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FreesiaUPC"/>
                <a:cs typeface="FreesiaUPC"/>
              </a:rPr>
              <a:t>2011</a:t>
            </a:r>
            <a:endParaRPr lang="th-TH" b="1" dirty="0">
              <a:latin typeface="FreesiaUPC"/>
              <a:cs typeface="FreesiaUP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05099" y="6302031"/>
            <a:ext cx="31630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FreesiaUPC"/>
                <a:cs typeface="FreesiaUPC"/>
              </a:rPr>
              <a:t>2.3 </a:t>
            </a:r>
            <a:r>
              <a:rPr lang="th-TH" sz="2400" b="1" dirty="0" smtClean="0">
                <a:latin typeface="FreesiaUPC"/>
                <a:cs typeface="FreesiaUPC"/>
              </a:rPr>
              <a:t>ล้านคน เสียชีวิตจากภัยพิบัติ</a:t>
            </a:r>
            <a:endParaRPr lang="th-TH" sz="2400" b="1" dirty="0">
              <a:latin typeface="FreesiaUPC"/>
              <a:cs typeface="FreesiaUP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6096" y="908720"/>
            <a:ext cx="3399672" cy="8309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FreesiaUPC"/>
                <a:cs typeface="FreesiaUPC"/>
              </a:rPr>
              <a:t>ภัยพิบัติ </a:t>
            </a:r>
            <a:r>
              <a:rPr lang="en-US" sz="2400" b="1" dirty="0" smtClean="0">
                <a:solidFill>
                  <a:srgbClr val="FF0000"/>
                </a:solidFill>
                <a:latin typeface="FreesiaUPC"/>
                <a:cs typeface="FreesiaUPC"/>
              </a:rPr>
              <a:t>9% </a:t>
            </a:r>
          </a:p>
          <a:p>
            <a:pPr algn="r"/>
            <a:r>
              <a:rPr lang="th-TH" sz="2400" b="1" dirty="0" smtClean="0">
                <a:solidFill>
                  <a:srgbClr val="0070C0"/>
                </a:solidFill>
                <a:latin typeface="FreesiaUPC"/>
                <a:cs typeface="FreesiaUPC"/>
              </a:rPr>
              <a:t>สาธารณูปโภคเสียหาย </a:t>
            </a:r>
            <a:r>
              <a:rPr lang="en-US" sz="2400" b="1" dirty="0" smtClean="0">
                <a:solidFill>
                  <a:srgbClr val="0070C0"/>
                </a:solidFill>
                <a:latin typeface="FreesiaUPC"/>
                <a:cs typeface="FreesiaUPC"/>
              </a:rPr>
              <a:t>48%</a:t>
            </a:r>
            <a:endParaRPr lang="th-TH" sz="2400" b="1" dirty="0">
              <a:solidFill>
                <a:srgbClr val="0070C0"/>
              </a:solidFill>
              <a:latin typeface="FreesiaUPC"/>
              <a:cs typeface="FreesiaUP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74656" y="2917393"/>
            <a:ext cx="1712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FreesiaUPC"/>
                <a:cs typeface="FreesiaUPC"/>
              </a:rPr>
              <a:t>ทุกภิกภัย</a:t>
            </a:r>
          </a:p>
          <a:p>
            <a:r>
              <a:rPr lang="th-TH" sz="2000" b="1" dirty="0" smtClean="0">
                <a:latin typeface="FreesiaUPC"/>
                <a:cs typeface="FreesiaUPC"/>
              </a:rPr>
              <a:t>เอธิโอเปีย/โซมาเลีย</a:t>
            </a:r>
          </a:p>
          <a:p>
            <a:r>
              <a:rPr lang="en-US" sz="2000" b="1" dirty="0" smtClean="0">
                <a:latin typeface="FreesiaUPC"/>
                <a:cs typeface="FreesiaUPC"/>
              </a:rPr>
              <a:t>2008-2010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584" y="3041666"/>
            <a:ext cx="1906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b="1" dirty="0" smtClean="0">
                <a:latin typeface="FreesiaUPC"/>
                <a:cs typeface="FreesiaUPC"/>
              </a:rPr>
              <a:t>แผ่นดินไหว</a:t>
            </a:r>
          </a:p>
          <a:p>
            <a:pPr algn="r"/>
            <a:r>
              <a:rPr lang="th-TH" sz="2000" b="1" dirty="0" smtClean="0">
                <a:latin typeface="FreesiaUPC"/>
                <a:cs typeface="FreesiaUPC"/>
              </a:rPr>
              <a:t>เฮติ </a:t>
            </a:r>
            <a:r>
              <a:rPr lang="en-US" sz="2000" b="1" dirty="0" smtClean="0">
                <a:latin typeface="FreesiaUPC"/>
                <a:cs typeface="FreesiaUPC"/>
              </a:rPr>
              <a:t>2010</a:t>
            </a:r>
          </a:p>
          <a:p>
            <a:pPr algn="r"/>
            <a:r>
              <a:rPr lang="en-US" sz="2000" b="1" dirty="0" smtClean="0">
                <a:latin typeface="FreesiaUPC"/>
                <a:cs typeface="FreesiaUPC"/>
              </a:rPr>
              <a:t>USD 7.8 </a:t>
            </a:r>
            <a:r>
              <a:rPr lang="th-TH" sz="2000" b="1" dirty="0" smtClean="0">
                <a:latin typeface="FreesiaUPC"/>
                <a:cs typeface="FreesiaUPC"/>
              </a:rPr>
              <a:t>พันล้าน</a:t>
            </a:r>
          </a:p>
          <a:p>
            <a:pPr algn="r"/>
            <a:r>
              <a:rPr lang="th-TH" sz="2000" b="1" dirty="0" smtClean="0">
                <a:latin typeface="FreesiaUPC"/>
                <a:cs typeface="FreesiaUPC"/>
              </a:rPr>
              <a:t>เสียชีวิต </a:t>
            </a:r>
            <a:r>
              <a:rPr lang="en-US" sz="2000" b="1" dirty="0" smtClean="0">
                <a:latin typeface="FreesiaUPC"/>
                <a:cs typeface="FreesiaUPC"/>
              </a:rPr>
              <a:t>230,000 </a:t>
            </a:r>
            <a:r>
              <a:rPr lang="th-TH" sz="2000" b="1" dirty="0" smtClean="0">
                <a:latin typeface="FreesiaUPC"/>
                <a:cs typeface="FreesiaUPC"/>
              </a:rPr>
              <a:t>คน</a:t>
            </a:r>
            <a:endParaRPr lang="th-TH" sz="2000" b="1" dirty="0">
              <a:latin typeface="FreesiaUPC"/>
              <a:cs typeface="FreesiaUP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5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9" grpId="0" animBg="1"/>
      <p:bldP spid="20" grpId="0"/>
      <p:bldP spid="21" grpId="0" animBg="1"/>
      <p:bldP spid="23" grpId="0" animBg="1"/>
      <p:bldP spid="24" grpId="0"/>
      <p:bldP spid="25" grpId="0" animBg="1"/>
      <p:bldP spid="27" grpId="0"/>
      <p:bldP spid="28" grpId="0"/>
      <p:bldP spid="26" grpId="0" animBg="1"/>
      <p:bldP spid="30" grpId="0" animBg="1"/>
      <p:bldP spid="29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ตัวอย่างเมตริกซ์เกณฑ์ความเสี่ยง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5474305"/>
              </p:ext>
            </p:extLst>
          </p:nvPr>
        </p:nvGraphicFramePr>
        <p:xfrm>
          <a:off x="285750" y="1911350"/>
          <a:ext cx="8553450" cy="30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1308100"/>
                <a:gridCol w="1425575"/>
                <a:gridCol w="1425575"/>
                <a:gridCol w="1425575"/>
                <a:gridCol w="14255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ความเป็นไปได้</a:t>
                      </a:r>
                    </a:p>
                    <a:p>
                      <a:pPr algn="ctr"/>
                      <a:r>
                        <a:rPr lang="th-TH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ในการเกิด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ผลกระทบ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(1) น้อยมาก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(2) น้อย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(3) ปานกลาง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(4) มาก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(5) มากที่สุด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(5) ค่อนข้างแน่นอน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AEA5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(4) เป็นไปได้สูง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AEA5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AEA5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(3) เป็นไปได้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AEA5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AEA5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(2) ไม่แน่นอน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AEA5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AEA5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(1) เป็นไปได้ต่ำ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AEA5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AEA5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66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เหตุการณ์ภัยพิบัติที่เกิดขึ้นทั่วโลก ระหว่างปี พ.ศ. 2523-2555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1661001"/>
            <a:ext cx="8666480" cy="493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" y="6488668"/>
            <a:ext cx="2215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ที่มา: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Munich RE, 2013 (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พ.ศ. 2556)</a:t>
            </a:r>
          </a:p>
        </p:txBody>
      </p:sp>
    </p:spTree>
    <p:extLst>
      <p:ext uri="{BB962C8B-B14F-4D97-AF65-F5344CB8AC3E}">
        <p14:creationId xmlns="" xmlns:p14="http://schemas.microsoft.com/office/powerpoint/2010/main" val="39986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แนวโน้มของการเกิดภัยพิบัติทาง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ธรรมชาติใน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คาบ 100 ปี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81" t="28611" r="17031" b="8056"/>
          <a:stretch/>
        </p:blipFill>
        <p:spPr bwMode="auto">
          <a:xfrm>
            <a:off x="76199" y="1752600"/>
            <a:ext cx="899360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7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2069" y="2371433"/>
            <a:ext cx="5281956" cy="3591217"/>
            <a:chOff x="1120166" y="1223908"/>
            <a:chExt cx="3788540" cy="2518128"/>
          </a:xfrm>
        </p:grpSpPr>
        <p:pic>
          <p:nvPicPr>
            <p:cNvPr id="11" name="Picture 10" descr="Screen Shot 2560-02-21 at 2.24.4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66" y="1223908"/>
              <a:ext cx="3596270" cy="251812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03838" y="1915898"/>
              <a:ext cx="904868" cy="804972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endParaRPr lang="en-US" sz="1400" dirty="0" smtClean="0">
                <a:latin typeface="FreesiaUPC"/>
                <a:cs typeface="FreesiaUPC"/>
              </a:endParaRP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ภัยแล้ง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แผ่นดินไหว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อุทกภัย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ดินโคลนถล่ม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วาตภัย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อื่นๆ</a:t>
              </a:r>
              <a:endParaRPr lang="en-US" sz="1400" dirty="0">
                <a:latin typeface="FreesiaUPC"/>
                <a:cs typeface="FreesiaUPC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85959" y="2627967"/>
              <a:ext cx="5852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57.1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49479" y="2724401"/>
              <a:ext cx="5852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25.7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43802" y="1740204"/>
              <a:ext cx="4675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8.6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056260">
              <a:off x="2028008" y="1478333"/>
              <a:ext cx="4796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3.8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3740089">
              <a:off x="2228589" y="1427335"/>
              <a:ext cx="4675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2.9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3740089">
              <a:off x="2380989" y="1368070"/>
              <a:ext cx="4675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FreesiaUPC"/>
                  <a:cs typeface="FreesiaUPC"/>
                </a:rPr>
                <a:t>1</a:t>
              </a: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.9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162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FreesiaUPC"/>
                <a:cs typeface="FreesiaUPC"/>
              </a:rPr>
              <a:t>สถานการณ์ภัยพิบัติประเทศไทย</a:t>
            </a:r>
            <a:endParaRPr lang="en-US" sz="4000" b="1" dirty="0">
              <a:latin typeface="FreesiaUPC"/>
              <a:cs typeface="FreesiaUP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950" y="6362610"/>
            <a:ext cx="8612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FreesiaUPC"/>
                <a:cs typeface="FreesiaUPC"/>
              </a:rPr>
              <a:t>ที่มา</a:t>
            </a:r>
            <a:r>
              <a:rPr lang="en-US" sz="1600" dirty="0" smtClean="0">
                <a:latin typeface="FreesiaUPC"/>
                <a:cs typeface="FreesiaUPC"/>
              </a:rPr>
              <a:t>: EM</a:t>
            </a:r>
            <a:r>
              <a:rPr lang="en-US" sz="1600" dirty="0">
                <a:latin typeface="FreesiaUPC"/>
                <a:cs typeface="FreesiaUPC"/>
              </a:rPr>
              <a:t>-DAT (Feb. 2015) - The OFDA/CRED - International </a:t>
            </a:r>
            <a:r>
              <a:rPr lang="en-US" sz="1600" dirty="0" smtClean="0">
                <a:latin typeface="FreesiaUPC"/>
                <a:cs typeface="FreesiaUPC"/>
              </a:rPr>
              <a:t>Disaster</a:t>
            </a:r>
            <a:endParaRPr lang="en-US" sz="1600" dirty="0">
              <a:latin typeface="FreesiaUPC"/>
              <a:cs typeface="FreesiaUP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878" y="1884357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FreesiaUPC"/>
                <a:cs typeface="FreesiaUPC"/>
              </a:rPr>
              <a:t>ความถี่ของการเกิดภัย</a:t>
            </a:r>
            <a:endParaRPr lang="en-US" sz="2800" b="1" dirty="0">
              <a:latin typeface="FreesiaUPC"/>
              <a:cs typeface="FreesiaUP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8250" y="3784790"/>
            <a:ext cx="224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FreesiaUPC"/>
                <a:cs typeface="FreesiaUPC"/>
              </a:rPr>
              <a:t>มูลค่าความเสียหาย</a:t>
            </a:r>
            <a:endParaRPr lang="en-US" sz="2800" b="1" dirty="0">
              <a:latin typeface="FreesiaUPC"/>
              <a:cs typeface="FreesiaUPC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41450" y="1432179"/>
            <a:ext cx="3596270" cy="2392766"/>
            <a:chOff x="1120166" y="3892379"/>
            <a:chExt cx="3596270" cy="2392766"/>
          </a:xfrm>
        </p:grpSpPr>
        <p:pic>
          <p:nvPicPr>
            <p:cNvPr id="12" name="Picture 11" descr="Screen Shot 2560-02-21 at 9.05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66" y="3892379"/>
              <a:ext cx="3596270" cy="239276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80225" y="4715179"/>
              <a:ext cx="762023" cy="706347"/>
            </a:xfrm>
            <a:prstGeom prst="rect">
              <a:avLst/>
            </a:prstGeom>
            <a:solidFill>
              <a:srgbClr val="F9F9F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แผ่นดินไหว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อุทกภัย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วาตภัย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อื่นๆ</a:t>
              </a:r>
              <a:endParaRPr lang="en-US" sz="1400" dirty="0">
                <a:latin typeface="FreesiaUPC"/>
                <a:cs typeface="FreesiaUPC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6980" y="5659034"/>
              <a:ext cx="5852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72.1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02010" y="4553596"/>
              <a:ext cx="5852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23.6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3041716">
              <a:off x="2194797" y="4090033"/>
              <a:ext cx="4675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3.3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3041716">
              <a:off x="2373637" y="3982951"/>
              <a:ext cx="4675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1.0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66800" y="4218286"/>
            <a:ext cx="3596270" cy="2498461"/>
            <a:chOff x="5004747" y="2954592"/>
            <a:chExt cx="3596270" cy="2498461"/>
          </a:xfrm>
        </p:grpSpPr>
        <p:pic>
          <p:nvPicPr>
            <p:cNvPr id="13" name="Picture 12" descr="Screen Shot 2560-02-21 at 9.05.36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747" y="2954592"/>
              <a:ext cx="3596270" cy="249846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832018" y="3857661"/>
              <a:ext cx="762023" cy="555537"/>
            </a:xfrm>
            <a:prstGeom prst="rect">
              <a:avLst/>
            </a:prstGeom>
            <a:solidFill>
              <a:srgbClr val="F9F9F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แผ่นดินไหว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อุทกภัย</a:t>
              </a:r>
            </a:p>
            <a:p>
              <a:pPr>
                <a:lnSpc>
                  <a:spcPct val="70000"/>
                </a:lnSpc>
              </a:pPr>
              <a:r>
                <a:rPr lang="th-TH" sz="1400" dirty="0" smtClean="0">
                  <a:latin typeface="FreesiaUPC"/>
                  <a:cs typeface="FreesiaUPC"/>
                </a:rPr>
                <a:t>อื่นๆ</a:t>
              </a:r>
              <a:endParaRPr lang="en-US" sz="1400" dirty="0">
                <a:latin typeface="FreesiaUPC"/>
                <a:cs typeface="FreesiaUPC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86668" y="4878150"/>
              <a:ext cx="5852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95.9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3769029">
              <a:off x="6038891" y="3072803"/>
              <a:ext cx="4675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2.3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3769029">
              <a:off x="6199378" y="3055871"/>
              <a:ext cx="4796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FreesiaUPC"/>
                  <a:cs typeface="FreesiaUPC"/>
                </a:rPr>
                <a:t>1.8</a:t>
              </a:r>
              <a:endParaRPr lang="en-US" sz="2000" b="1" dirty="0">
                <a:solidFill>
                  <a:schemeClr val="bg1"/>
                </a:solidFill>
                <a:latin typeface="FreesiaUPC"/>
                <a:cs typeface="FreesiaUPC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442300" y="8679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FreesiaUPC"/>
                <a:cs typeface="FreesiaUPC"/>
              </a:rPr>
              <a:t>Internationally Reported Losses 1990 - 2014 EMDAT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8187" y="1170569"/>
            <a:ext cx="2029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FreesiaUPC"/>
                <a:cs typeface="FreesiaUPC"/>
              </a:rPr>
              <a:t>อัตราการเสียชีวิต</a:t>
            </a:r>
            <a:endParaRPr lang="en-US" sz="2800" b="1" dirty="0">
              <a:latin typeface="FreesiaUPC"/>
              <a:cs typeface="FreesiaUP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4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ความเชื่อมโยงระหว่างการบริหารจัดการความเสี่ยงจากสาธารณภัย 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DRM)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การลด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ความเสี่ยงจากสาธารณภัย 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DRR)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การบริหารจัดการสาธารณภัย 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DM)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และการพัฒนาที่ยั่งยืน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29" t="5955" r="33125" b="55741"/>
          <a:stretch/>
        </p:blipFill>
        <p:spPr bwMode="auto">
          <a:xfrm>
            <a:off x="571500" y="1576772"/>
            <a:ext cx="7607300" cy="526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50516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ที่มา: ดัดแปลงจากมุทริกา พฤกษาพงษ์, 2556</a:t>
            </a:r>
          </a:p>
        </p:txBody>
      </p:sp>
    </p:spTree>
    <p:extLst>
      <p:ext uri="{BB962C8B-B14F-4D97-AF65-F5344CB8AC3E}">
        <p14:creationId xmlns="" xmlns:p14="http://schemas.microsoft.com/office/powerpoint/2010/main" val="17735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78" y="541722"/>
            <a:ext cx="8260672" cy="1039427"/>
          </a:xfrm>
        </p:spPr>
        <p:txBody>
          <a:bodyPr>
            <a:noAutofit/>
          </a:bodyPr>
          <a:lstStyle/>
          <a:p>
            <a:pPr algn="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กรอบการดำเนินงาน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เซนไดเพื่อลดความเสี่ยงจากภัยพิบัติ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พ.ศ. 2558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– 2573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(Sendai Framework for Disaster Risk Reduction 2015 – 2030)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128" y="1679575"/>
            <a:ext cx="839685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ลดความเสี่ยงจากภัยพิบัติและลดการสูญเสียชีวิต วิถีชีวิต และสุขภาพ ตลอดจนความสูญเสียต่อสินทรัพย์อย่างเป็นรูปธรรม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405" y="3406775"/>
            <a:ext cx="3898220" cy="2893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พันธกิจ</a:t>
            </a:r>
          </a:p>
          <a:p>
            <a:pPr marL="342900" indent="-342900">
              <a:buAutoNum type="arabicPeriod"/>
            </a:pP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สร้างความเข้าใจเรื่องความเสี่ยงจากภัยพิบัติ </a:t>
            </a:r>
            <a:endParaRPr lang="th-TH" sz="14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/>
            </a:pP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เสริมสร้างศักยภาพในการบริหารและจัดการความเสี่ยงจากภัยพิบัติ </a:t>
            </a:r>
            <a:endParaRPr lang="th-TH" sz="14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/>
            </a:pP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ลงทุนในการลดความเสี่ยงจากภัยพิบัติเพื่อให้พร้อมรับมือและฟื้นคืนกลับได้ใน ระยะเวลาที่รวดเร็วและมีประสิทธิภาพ </a:t>
            </a:r>
            <a:endParaRPr lang="th-TH" sz="14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/>
            </a:pP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พัฒนาศักยภาพในการเตรียมความพร้อมเผชิญเหตุภัยพิบัติที่มีประสิทธิภาพ ตลอดจน การฟื้นสภาพและซ่อมสร้างที่ดีกว่าเดิมในช่วงของการบูรณะฟื้นฟูภายหลังเหตุภัยพิบัติ (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build back better)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830" y="2136775"/>
            <a:ext cx="8350485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400" dirty="0">
                <a:latin typeface="TH SarabunPSK" pitchFamily="34" charset="-34"/>
                <a:cs typeface="TH SarabunPSK" pitchFamily="34" charset="-34"/>
              </a:rPr>
              <a:t>ป้องกันไม่ให้เกิดความเสี่ยงใหม่และลดความเสี่ยงที่มีอยู่เดิม ด้วยมาตรการทางเศรษฐกิจ โครงสร้าง กฎหมาย สุขภาพ วัฒนธรรม การศึกษา สภาพแวดล้อม เทคโนโลยี การเมือง รวมถึงมาตรการเชิงสถาบัน ที่มีการบูรณาการและลดความเหลื่อมล้ำ เพื่อป้องกันและทำให้ความล่อแหลมและเปราะบางต่อภัยพิบัติลดน้อยลง ตลอดจนช่วยให้มีการเตรียมความพร้อมสำหรับการเผชิญเหตุและฟื้นฟูที่ดียิ่งขึ้น อันนำไปสู่ความสามารถที่จะรับมือและฟื้นคืนกลับได้ในระยะเวลาที่รวดเร็วและมีประสิทธิภาพ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5341" y="3405723"/>
            <a:ext cx="45720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th-TH" sz="1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ตัวชี้วัดระดับ</a:t>
            </a:r>
            <a:r>
              <a:rPr lang="th-TH" sz="1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โลก (ภายในปี </a:t>
            </a:r>
            <a:r>
              <a:rPr lang="en-US" sz="1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2573</a:t>
            </a:r>
            <a:r>
              <a:rPr lang="th-TH" sz="1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80975" indent="-180975">
              <a:buAutoNum type="arabicPeriod"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การเสียชีวิตจากภัยพิบัติของโลกลดลงอย่างเป็นรูปธรรม  </a:t>
            </a:r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pPr marL="180975" indent="-180975">
              <a:buAutoNum type="arabicPeriod"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ผู้ได้รับผลกระทบจากภัยพิบัติของโลก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ลดลง</a:t>
            </a:r>
          </a:p>
          <a:p>
            <a:pPr marL="180975" indent="-180975">
              <a:buAutoNum type="arabicPeriod"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สูญเสียทางเศรษฐกิจที่เกิดจากภัยพิบัติโดยตรงลดลงเมื่อเทียบกับผลิตภัณฑ์มวลรวมประชาชาติของโลก </a:t>
            </a:r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pPr marL="180975" indent="-180975">
              <a:buAutoNum type="arabicPeriod"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สาธารณูปโภค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ที่สำคัญ และบริการสาธารณะพื้นฐาน 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(สถานพยาบาล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สถานศึกษา) ได้รับ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ความเสียหายจากภัยพิบัติ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ลดลง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 จากการพัฒนาความพร้อมในการรับมือและฟื้นกลับได้อย่างรวดเร็วเมื่อเกิดภัยพิบัติ </a:t>
            </a:r>
            <a:endParaRPr lang="th-TH" sz="1200" dirty="0" smtClean="0">
              <a:latin typeface="TH SarabunPSK" pitchFamily="34" charset="-34"/>
              <a:cs typeface="TH SarabunPSK" pitchFamily="34" charset="-34"/>
            </a:endParaRPr>
          </a:p>
          <a:p>
            <a:pPr marL="180975" indent="-180975">
              <a:buAutoNum type="arabicPeriod"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ประเทศที่มียุทธศาสตร์ลดความเสี่ยงภัยพิบัติในระดับชาติและระดับท้องถิ่นเพิ่มขึ้นอย่างเป็น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รูปธรรม</a:t>
            </a:r>
          </a:p>
          <a:p>
            <a:pPr marL="180975" indent="-180975">
              <a:buAutoNum type="arabicPeriod"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การยกระดับการให้ความช่วยเหลือระหว่างประเทศแก่ประเทศกำลังพัฒนา </a:t>
            </a:r>
          </a:p>
          <a:p>
            <a:pPr marL="180975" indent="-180975">
              <a:buAutoNum type="arabicPeriod"/>
            </a:pP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ประชาชน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สามารถเข้าถึงข้อมูลการแจ้งเตือนภัยล่วงหน้าและข้อมูลความเสี่ยงภัยพิบัติเพิ่มมากขึ้นอย่างเป็น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รูปธรรม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067175" y="4629150"/>
            <a:ext cx="3238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229645" y="173601"/>
            <a:ext cx="1871025" cy="461665"/>
          </a:xfrm>
          <a:prstGeom prst="rect">
            <a:avLst/>
          </a:prstGeom>
          <a:solidFill>
            <a:srgbClr val="FFC000">
              <a:alpha val="6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แนวคิดสำคัญ</a:t>
            </a:r>
            <a:endParaRPr lang="th-TH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0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653" y="627447"/>
            <a:ext cx="8260672" cy="1039427"/>
          </a:xfrm>
        </p:spPr>
        <p:txBody>
          <a:bodyPr>
            <a:noAutofit/>
          </a:bodyPr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แนวคิดในการจัดการภัยพิบัติโดยอาศัยชุมชนเป็นฐาน</a:t>
            </a:r>
            <a:b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Community Base Disaster Risk Management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CBDRM)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038600" y="1727200"/>
            <a:ext cx="901700" cy="5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689100" y="2496235"/>
            <a:ext cx="5537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กรอบ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การดำเนินงาน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เฮียว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โกะ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Hyogo Framework for Action : HFA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2005-2015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150" y="4921935"/>
            <a:ext cx="542925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แนวทาง “ลดความเสี่ยงภัยจากสาธารณภัย”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Disaster Risk Reduction : DRR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2015 – 2030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089400" y="4235450"/>
            <a:ext cx="901700" cy="5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90006" y="282059"/>
            <a:ext cx="2707793" cy="369332"/>
          </a:xfrm>
          <a:prstGeom prst="rect">
            <a:avLst/>
          </a:prstGeom>
          <a:solidFill>
            <a:srgbClr val="FFC000">
              <a:alpha val="6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แนวทางการทำงานที่สำคัญ</a:t>
            </a: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6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" y="6469102"/>
            <a:ext cx="295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ที่มา: ดัดแปลงจาก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UNDP, 2013 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พ.ศ. 2556)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70871" y="0"/>
            <a:ext cx="5805805" cy="6891655"/>
            <a:chOff x="1418271" y="1447799"/>
            <a:chExt cx="5805805" cy="6891655"/>
          </a:xfrm>
        </p:grpSpPr>
        <p:pic>
          <p:nvPicPr>
            <p:cNvPr id="15" name="Picture 14"/>
            <p:cNvPicPr/>
            <p:nvPr/>
          </p:nvPicPr>
          <p:blipFill rotWithShape="1">
            <a:blip r:embed="rId2"/>
            <a:srcRect l="12756" t="8985" r="12635" b="33253"/>
            <a:stretch/>
          </p:blipFill>
          <p:spPr bwMode="auto">
            <a:xfrm>
              <a:off x="1440497" y="1447799"/>
              <a:ext cx="5774055" cy="2514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16" name="Picture 15"/>
            <p:cNvPicPr/>
            <p:nvPr/>
          </p:nvPicPr>
          <p:blipFill rotWithShape="1">
            <a:blip r:embed="rId3"/>
            <a:srcRect l="12635" r="12756"/>
            <a:stretch/>
          </p:blipFill>
          <p:spPr bwMode="auto">
            <a:xfrm>
              <a:off x="1418271" y="3962399"/>
              <a:ext cx="5805805" cy="43770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81372"/>
            <a:ext cx="2951797" cy="1356928"/>
          </a:xfrm>
          <a:solidFill>
            <a:srgbClr val="FFC000">
              <a:alpha val="6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th-TH" sz="27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กรอบการบูรณา</a:t>
            </a:r>
            <a:r>
              <a:rPr lang="th-TH" sz="27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br>
              <a:rPr lang="th-TH" sz="27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7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7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ลดความเสี่ยงจากภัย</a:t>
            </a:r>
            <a:r>
              <a:rPr lang="th-TH" sz="27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พิบัติใน</a:t>
            </a:r>
            <a:r>
              <a:rPr lang="th-TH" sz="27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การพัฒนา</a:t>
            </a:r>
          </a:p>
        </p:txBody>
      </p:sp>
    </p:spTree>
    <p:extLst>
      <p:ext uri="{BB962C8B-B14F-4D97-AF65-F5344CB8AC3E}">
        <p14:creationId xmlns="" xmlns:p14="http://schemas.microsoft.com/office/powerpoint/2010/main" val="11421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n_Satun 13-10-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2634</TotalTime>
  <Words>1259</Words>
  <Application>Microsoft Office PowerPoint</Application>
  <PresentationFormat>นำเสนอทางหน้าจอ (4:3)</PresentationFormat>
  <Paragraphs>281</Paragraphs>
  <Slides>20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3" baseType="lpstr">
      <vt:lpstr>Apothecary</vt:lpstr>
      <vt:lpstr>Basin_Satun 13-10-11</vt:lpstr>
      <vt:lpstr>2_Office Theme</vt:lpstr>
      <vt:lpstr>การจัดการภัยพิบัติระดับพื้นที่</vt:lpstr>
      <vt:lpstr>สถานการณ์ภัยพิบัติระดับโลก</vt:lpstr>
      <vt:lpstr>จำนวนเหตุการณ์ภัยพิบัติที่เกิดขึ้นทั่วโลก ระหว่างปี พ.ศ. 2523-2555</vt:lpstr>
      <vt:lpstr>แนวโน้มของการเกิดภัยพิบัติทางธรรมชาติในคาบ 100 ปี</vt:lpstr>
      <vt:lpstr>สถานการณ์ภัยพิบัติประเทศไทย</vt:lpstr>
      <vt:lpstr>ความเชื่อมโยงระหว่างการบริหารจัดการความเสี่ยงจากสาธารณภัย (DRM) การลด ความเสี่ยงจากสาธารณภัย (DRR) การบริหารจัดการสาธารณภัย (DM) และการพัฒนาที่ยั่งยืน</vt:lpstr>
      <vt:lpstr>กรอบการดำเนินงานเซนไดเพื่อลดความเสี่ยงจากภัยพิบัติ พ.ศ. 2558 – 2573  (Sendai Framework for Disaster Risk Reduction 2015 – 2030)</vt:lpstr>
      <vt:lpstr>แนวคิดในการจัดการภัยพิบัติโดยอาศัยชุมชนเป็นฐาน (Community Base Disaster Risk Management หรือ CBDRM)</vt:lpstr>
      <vt:lpstr>กรอบการบูรณาการ การลดความเสี่ยงจากภัยพิบัติในการพัฒนา</vt:lpstr>
      <vt:lpstr>การป้องกันและบรรเทาสาธารณภัยแห่งชาติ</vt:lpstr>
      <vt:lpstr>แนวทางการลดทอนความเสี่ยงด้านต่างๆ</vt:lpstr>
      <vt:lpstr>ภาพนิ่ง 12</vt:lpstr>
      <vt:lpstr>ภาพนิ่ง 13</vt:lpstr>
      <vt:lpstr>ภาพนิ่ง 14</vt:lpstr>
      <vt:lpstr>ตัวอย่าง แผนที่ชุมชนที่แสดงถึงความเสี่ยงจากสาธารณภัยที่แตกต่างกันของครัวเรือน</vt:lpstr>
      <vt:lpstr>ภาพนิ่ง 16</vt:lpstr>
      <vt:lpstr>ภาพนิ่ง 17</vt:lpstr>
      <vt:lpstr>ภาพนิ่ง 18</vt:lpstr>
      <vt:lpstr>การประเมินผลและการจัดลำดับความสำคัญความเสี่ยง</vt:lpstr>
      <vt:lpstr>ตัวอย่างเมตริกซ์เกณฑ์ความเสี่ยง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2smut</dc:creator>
  <cp:lastModifiedBy>Windows User</cp:lastModifiedBy>
  <cp:revision>216</cp:revision>
  <dcterms:created xsi:type="dcterms:W3CDTF">2017-02-21T05:38:59Z</dcterms:created>
  <dcterms:modified xsi:type="dcterms:W3CDTF">2018-04-18T19:28:24Z</dcterms:modified>
</cp:coreProperties>
</file>